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674" r:id="rId2"/>
    <p:sldMasterId id="2147483686" r:id="rId3"/>
  </p:sldMasterIdLst>
  <p:notesMasterIdLst>
    <p:notesMasterId r:id="rId21"/>
  </p:notesMasterIdLst>
  <p:sldIdLst>
    <p:sldId id="381" r:id="rId4"/>
    <p:sldId id="357" r:id="rId5"/>
    <p:sldId id="423" r:id="rId6"/>
    <p:sldId id="424" r:id="rId7"/>
    <p:sldId id="425" r:id="rId8"/>
    <p:sldId id="426" r:id="rId9"/>
    <p:sldId id="427" r:id="rId10"/>
    <p:sldId id="441" r:id="rId11"/>
    <p:sldId id="428" r:id="rId12"/>
    <p:sldId id="442" r:id="rId13"/>
    <p:sldId id="264" r:id="rId14"/>
    <p:sldId id="265" r:id="rId15"/>
    <p:sldId id="444" r:id="rId16"/>
    <p:sldId id="266" r:id="rId17"/>
    <p:sldId id="443" r:id="rId18"/>
    <p:sldId id="430" r:id="rId19"/>
    <p:sldId id="44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0"/>
  </p:normalViewPr>
  <p:slideViewPr>
    <p:cSldViewPr snapToGrid="0" snapToObjects="1">
      <p:cViewPr varScale="1">
        <p:scale>
          <a:sx n="101" d="100"/>
          <a:sy n="101" d="100"/>
        </p:scale>
        <p:origin x="18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808B3-1E91-DE41-B1C3-81965EC5AF47}" type="datetimeFigureOut">
              <a:rPr lang="en-US" smtClean="0"/>
              <a:t>2/10/21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815CF-89FE-764C-9D25-B57DF87A9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53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719035-9C3A-4B82-BFEF-2C312C0CB9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574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3754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7486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F815CF-89FE-764C-9D25-B57DF87A9E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0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3100C-5459-164D-ADF9-C29B9C53AEDF}" type="datetimeFigureOut">
              <a:rPr lang="en-US" smtClean="0"/>
              <a:pPr/>
              <a:t>2/10/21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90791-D702-FE42-89D6-BCA9D68112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192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3100C-5459-164D-ADF9-C29B9C53AEDF}" type="datetimeFigureOut">
              <a:rPr lang="en-US" smtClean="0"/>
              <a:t>2/10/21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90791-D702-FE42-89D6-BCA9D6811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67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3100C-5459-164D-ADF9-C29B9C53AEDF}" type="datetimeFigureOut">
              <a:rPr lang="en-US" smtClean="0"/>
              <a:t>2/10/21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90791-D702-FE42-89D6-BCA9D6811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66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/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E3EF8-6370-48B9-AFF3-E0A6D7BF7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311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28600" y="1066800"/>
            <a:ext cx="8610600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28600" y="228604"/>
            <a:ext cx="8591550" cy="9144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04ADB-5781-45C8-8FFB-8FF9F81EA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743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8"/>
            <a:ext cx="5120640" cy="1476375"/>
          </a:xfrm>
        </p:spPr>
        <p:txBody>
          <a:bodyPr anchor="b" anchorCtr="0"/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2" y="2895603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unga" pitchFamily="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2E517-3847-449A-8C43-92CC65CFB0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93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28600" y="1066800"/>
            <a:ext cx="8610600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52"/>
            <a:ext cx="4248150" cy="509587"/>
          </a:xfrm>
        </p:spPr>
        <p:txBody>
          <a:bodyPr anchor="ctr"/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52"/>
            <a:ext cx="4248150" cy="509587"/>
          </a:xfrm>
        </p:spPr>
        <p:txBody>
          <a:bodyPr anchor="ctr"/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itle 11"/>
          <p:cNvSpPr>
            <a:spLocks noGrp="1"/>
          </p:cNvSpPr>
          <p:nvPr>
            <p:ph type="title"/>
          </p:nvPr>
        </p:nvSpPr>
        <p:spPr>
          <a:xfrm>
            <a:off x="228600" y="228604"/>
            <a:ext cx="8591550" cy="9144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369FD-78C2-4322-B0CF-0D7E08C25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92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228600" y="1066800"/>
            <a:ext cx="8610600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Title 11"/>
          <p:cNvSpPr>
            <a:spLocks noGrp="1"/>
          </p:cNvSpPr>
          <p:nvPr>
            <p:ph type="title"/>
          </p:nvPr>
        </p:nvSpPr>
        <p:spPr>
          <a:xfrm>
            <a:off x="228600" y="228604"/>
            <a:ext cx="8591550" cy="9144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1A310-ACC6-4147-91C8-F95480BA41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800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8213F-AA61-493A-ADB2-7B0585ECEF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874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 dirty="0">
              <a:latin typeface="Times New Roman" panose="02020603050405020304" pitchFamily="18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/>
          <a:lstStyle>
            <a:lvl1pPr marL="0" indent="0">
              <a:buNone/>
              <a:defRPr lang="en-US" sz="1600" b="0" i="0" kern="1200" cap="none" spc="31" baseline="0" dirty="0" smtClean="0">
                <a:solidFill>
                  <a:schemeClr val="bg2"/>
                </a:solidFill>
                <a:latin typeface="Times New Roman" panose="02020603050405020304" pitchFamily="18" charset="0"/>
                <a:ea typeface="+mn-ea"/>
                <a:cs typeface="Tahoma" pitchFamily="34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3743327" y="6429375"/>
            <a:ext cx="4086225" cy="2921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9ABB2-C420-46C3-A00A-23489804B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130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 dirty="0">
              <a:latin typeface="Times New Roman" panose="02020603050405020304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46" indent="1588">
              <a:buNone/>
              <a:defRPr>
                <a:solidFill>
                  <a:schemeClr val="bg2"/>
                </a:solidFill>
              </a:defRPr>
            </a:lvl2pPr>
            <a:lvl3pPr marL="344479" indent="6351">
              <a:buNone/>
              <a:defRPr>
                <a:solidFill>
                  <a:schemeClr val="bg2"/>
                </a:solidFill>
              </a:defRPr>
            </a:lvl3pPr>
            <a:lvl4pPr marL="515926" indent="3175">
              <a:buNone/>
              <a:defRPr>
                <a:solidFill>
                  <a:schemeClr val="bg2"/>
                </a:solidFill>
              </a:defRPr>
            </a:lvl4pPr>
            <a:lvl5pPr marL="688957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3743327" y="6429375"/>
            <a:ext cx="4086225" cy="2921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05C28-FB5D-4F0F-AC9D-134A7D959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18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3100C-5459-164D-ADF9-C29B9C53AEDF}" type="datetimeFigureOut">
              <a:rPr lang="en-US" smtClean="0"/>
              <a:pPr/>
              <a:t>2/10/21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90791-D702-FE42-89D6-BCA9D681128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1DF37C-38C2-C843-9DF7-358D052EDD25}"/>
              </a:ext>
            </a:extLst>
          </p:cNvPr>
          <p:cNvCxnSpPr>
            <a:cxnSpLocks/>
          </p:cNvCxnSpPr>
          <p:nvPr userDrawn="1"/>
        </p:nvCxnSpPr>
        <p:spPr>
          <a:xfrm flipV="1">
            <a:off x="628650" y="1425040"/>
            <a:ext cx="7886700" cy="1"/>
          </a:xfrm>
          <a:prstGeom prst="line">
            <a:avLst/>
          </a:prstGeom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3242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 userDrawn="1"/>
        </p:nvSpPr>
        <p:spPr>
          <a:xfrm>
            <a:off x="228600" y="228600"/>
            <a:ext cx="859155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40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>
              <a:defRPr/>
            </a:pPr>
            <a:endParaRPr lang="en-US" sz="4000" dirty="0">
              <a:latin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81000" y="1219200"/>
            <a:ext cx="8610600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381004"/>
            <a:ext cx="8591550" cy="9144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8DBCB-360A-405D-BFA8-D8BDD0EAAF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9092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/>
          <a:lstStyle>
            <a:lvl1pPr>
              <a:defRPr dirty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3327" y="6429375"/>
            <a:ext cx="4086225" cy="2921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1D177-299D-453C-8684-1D92F2EC7C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06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 txBox="1">
            <a:spLocks/>
          </p:cNvSpPr>
          <p:nvPr userDrawn="1"/>
        </p:nvSpPr>
        <p:spPr>
          <a:xfrm>
            <a:off x="228600" y="228600"/>
            <a:ext cx="859155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40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>
              <a:defRPr/>
            </a:pPr>
            <a:endParaRPr lang="en-US" sz="4000" dirty="0">
              <a:latin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81000" y="1219200"/>
            <a:ext cx="8610600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1529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2500" y="1600200"/>
            <a:ext cx="41529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2500" y="3938592"/>
            <a:ext cx="41529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tle 11"/>
          <p:cNvSpPr>
            <a:spLocks noGrp="1"/>
          </p:cNvSpPr>
          <p:nvPr>
            <p:ph type="title"/>
          </p:nvPr>
        </p:nvSpPr>
        <p:spPr>
          <a:xfrm>
            <a:off x="381000" y="381001"/>
            <a:ext cx="8591550" cy="762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FF50E-39BE-4947-ADF6-F2DA3FC82A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1607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607B-23B7-4D19-8F0F-291C7D1605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CE68-25E0-46BD-9548-CC4778AE0A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8177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14338" indent="-514338">
              <a:buClr>
                <a:schemeClr val="tx1">
                  <a:lumMod val="85000"/>
                  <a:lumOff val="15000"/>
                </a:schemeClr>
              </a:buClr>
              <a:buSzPct val="90000"/>
              <a:buFont typeface="+mj-lt"/>
              <a:buAutoNum type="arabicPeriod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72B3-956B-42E4-BF7E-D2A7BAD8CA2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CE68-25E0-46BD-9548-CC4778AE0A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1143000"/>
          </a:xfrm>
        </p:spPr>
        <p:txBody>
          <a:bodyPr/>
          <a:lstStyle>
            <a:lvl1pPr marL="0" indent="0"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22466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A0AA-6927-42F4-A788-7487C0FF2F0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CE68-25E0-46BD-9548-CC4778AE0A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6514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9D216-D4D1-4A68-A1E4-8CC3B9EE45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CE68-25E0-46BD-9548-CC4778AE0A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1143000"/>
          </a:xfrm>
        </p:spPr>
        <p:txBody>
          <a:bodyPr/>
          <a:lstStyle>
            <a:lvl1pPr marL="0" indent="0"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94426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CFCE5-3E9F-4AFB-AFA9-478E585287A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CE68-25E0-46BD-9548-CC4778AE0A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1143000"/>
          </a:xfrm>
        </p:spPr>
        <p:txBody>
          <a:bodyPr/>
          <a:lstStyle>
            <a:lvl1pPr marL="0" indent="0"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71125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37C82-893B-437E-84A1-28BCDA26A5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CE68-25E0-46BD-9548-CC4778AE0A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1143000"/>
          </a:xfrm>
        </p:spPr>
        <p:txBody>
          <a:bodyPr/>
          <a:lstStyle>
            <a:lvl1pPr marL="0" indent="0"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40488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7A9C-4E52-49BB-8A7A-2993D740B5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CE68-25E0-46BD-9548-CC4778AE0A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1143000"/>
          </a:xfrm>
        </p:spPr>
        <p:txBody>
          <a:bodyPr/>
          <a:lstStyle>
            <a:lvl1pPr marL="0" indent="0"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04296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3100C-5459-164D-ADF9-C29B9C53AEDF}" type="datetimeFigureOut">
              <a:rPr lang="en-US" smtClean="0"/>
              <a:t>2/10/21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90791-D702-FE42-89D6-BCA9D6811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5543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73A16-405D-4D3E-9B68-0B00B5AAEE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CE68-25E0-46BD-9548-CC4778AE0A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5370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581F-F92E-45A1-99A4-4E53FD56CE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CE68-25E0-46BD-9548-CC4778AE0A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7333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056C2-3733-4737-89D0-6AB31F4F6E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CE68-25E0-46BD-9548-CC4778AE0A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3644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DE2C7-4722-4D91-B5E6-AAC3AD74E86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CE68-25E0-46BD-9548-CC4778AE0A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5745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28600" y="1066800"/>
            <a:ext cx="8610600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28600" y="228604"/>
            <a:ext cx="8591550" cy="9144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204ADB-5781-45C8-8FFB-8FF9F81EAE4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4163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3100C-5459-164D-ADF9-C29B9C53AEDF}" type="datetimeFigureOut">
              <a:rPr lang="en-US" smtClean="0"/>
              <a:t>2/10/21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90791-D702-FE42-89D6-BCA9D6811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46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3100C-5459-164D-ADF9-C29B9C53AEDF}" type="datetimeFigureOut">
              <a:rPr lang="en-US" smtClean="0"/>
              <a:t>2/10/21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90791-D702-FE42-89D6-BCA9D6811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2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3100C-5459-164D-ADF9-C29B9C53AEDF}" type="datetimeFigureOut">
              <a:rPr lang="en-US" smtClean="0"/>
              <a:t>2/10/21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90791-D702-FE42-89D6-BCA9D6811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27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3100C-5459-164D-ADF9-C29B9C53AEDF}" type="datetimeFigureOut">
              <a:rPr lang="en-US" smtClean="0"/>
              <a:t>2/10/21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90791-D702-FE42-89D6-BCA9D6811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27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3100C-5459-164D-ADF9-C29B9C53AEDF}" type="datetimeFigureOut">
              <a:rPr lang="en-US" smtClean="0"/>
              <a:t>2/10/21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90791-D702-FE42-89D6-BCA9D6811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46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3100C-5459-164D-ADF9-C29B9C53AEDF}" type="datetimeFigureOut">
              <a:rPr lang="en-US" smtClean="0"/>
              <a:t>2/10/21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90791-D702-FE42-89D6-BCA9D6811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4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3100C-5459-164D-ADF9-C29B9C53AEDF}" type="datetimeFigureOut">
              <a:rPr lang="en-US" smtClean="0"/>
              <a:t>2/10/21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90791-D702-FE42-89D6-BCA9D6811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1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 smtClean="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5E98A24-81BE-4756-9F06-8ADD3A25A2B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76200"/>
            <a:ext cx="8591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119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rtl="0" fontAlgn="base">
        <a:spcBef>
          <a:spcPts val="400"/>
        </a:spcBef>
        <a:spcAft>
          <a:spcPct val="0"/>
        </a:spcAft>
        <a:defRPr sz="4000" kern="1200">
          <a:solidFill>
            <a:schemeClr val="tx2"/>
          </a:solidFill>
          <a:latin typeface="Times New Roman" panose="02020603050405020304" pitchFamily="18" charset="0"/>
          <a:ea typeface="Tunga" pitchFamily="2"/>
          <a:cs typeface="Tunga" pitchFamily="2"/>
        </a:defRPr>
      </a:lvl1pPr>
      <a:lvl2pPr algn="l" rtl="0" fontAlgn="base">
        <a:spcBef>
          <a:spcPts val="40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Tunga" pitchFamily="2"/>
          <a:cs typeface="Tunga" pitchFamily="2"/>
        </a:defRPr>
      </a:lvl2pPr>
      <a:lvl3pPr algn="l" rtl="0" fontAlgn="base">
        <a:spcBef>
          <a:spcPts val="40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Tunga" pitchFamily="2"/>
          <a:cs typeface="Tunga" pitchFamily="2"/>
        </a:defRPr>
      </a:lvl3pPr>
      <a:lvl4pPr algn="l" rtl="0" fontAlgn="base">
        <a:spcBef>
          <a:spcPts val="40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Tunga" pitchFamily="2"/>
          <a:cs typeface="Tunga" pitchFamily="2"/>
        </a:defRPr>
      </a:lvl4pPr>
      <a:lvl5pPr algn="l" rtl="0" fontAlgn="base">
        <a:spcBef>
          <a:spcPts val="40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Tunga" pitchFamily="2"/>
          <a:cs typeface="Tunga" pitchFamily="2"/>
        </a:defRPr>
      </a:lvl5pPr>
      <a:lvl6pPr marL="457189" algn="l" rtl="0" fontAlgn="base">
        <a:spcBef>
          <a:spcPts val="40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Tunga" pitchFamily="2"/>
          <a:cs typeface="Tunga" pitchFamily="2"/>
        </a:defRPr>
      </a:lvl6pPr>
      <a:lvl7pPr marL="914377" algn="l" rtl="0" fontAlgn="base">
        <a:spcBef>
          <a:spcPts val="40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Tunga" pitchFamily="2"/>
          <a:cs typeface="Tunga" pitchFamily="2"/>
        </a:defRPr>
      </a:lvl7pPr>
      <a:lvl8pPr marL="1371566" algn="l" rtl="0" fontAlgn="base">
        <a:spcBef>
          <a:spcPts val="40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Tunga" pitchFamily="2"/>
          <a:cs typeface="Tunga" pitchFamily="2"/>
        </a:defRPr>
      </a:lvl8pPr>
      <a:lvl9pPr marL="1828754" algn="l" rtl="0" fontAlgn="base">
        <a:spcBef>
          <a:spcPts val="40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Tunga" pitchFamily="2"/>
          <a:cs typeface="Tunga" pitchFamily="2"/>
        </a:defRPr>
      </a:lvl9pPr>
    </p:titleStyle>
    <p:bodyStyle>
      <a:lvl1pPr marL="230182" indent="-230182" algn="l" rtl="0" fontAlgn="base">
        <a:spcBef>
          <a:spcPts val="600"/>
        </a:spcBef>
        <a:spcAft>
          <a:spcPct val="0"/>
        </a:spcAft>
        <a:buClr>
          <a:srgbClr val="9E0000"/>
        </a:buClr>
        <a:buSzPct val="130000"/>
        <a:buFont typeface="Snap ITC" pitchFamily="82" charset="0"/>
        <a:buChar char="–"/>
        <a:defRPr sz="2200" kern="1200" spc="31">
          <a:solidFill>
            <a:schemeClr val="tx2"/>
          </a:solidFill>
          <a:latin typeface="Times New Roman" panose="02020603050405020304" pitchFamily="18" charset="0"/>
          <a:ea typeface="+mn-ea"/>
          <a:cs typeface="Tahoma" pitchFamily="34" charset="0"/>
        </a:defRPr>
      </a:lvl1pPr>
      <a:lvl2pPr marL="514338" indent="-168270" algn="l" rtl="0" fontAlgn="base">
        <a:spcBef>
          <a:spcPts val="600"/>
        </a:spcBef>
        <a:spcAft>
          <a:spcPct val="0"/>
        </a:spcAft>
        <a:buClr>
          <a:srgbClr val="860000"/>
        </a:buClr>
        <a:buSzPct val="150000"/>
        <a:buFont typeface="Brush Script MT" pitchFamily="66" charset="0"/>
        <a:buChar char="›"/>
        <a:defRPr sz="2000" kern="1200">
          <a:solidFill>
            <a:schemeClr val="tx2"/>
          </a:solidFill>
          <a:latin typeface="Times New Roman" panose="02020603050405020304" pitchFamily="18" charset="0"/>
          <a:ea typeface="+mn-ea"/>
          <a:cs typeface="Tahoma" pitchFamily="34" charset="0"/>
        </a:defRPr>
      </a:lvl2pPr>
      <a:lvl3pPr marL="860404" indent="-176209" algn="l" rtl="0" fontAlgn="base">
        <a:spcBef>
          <a:spcPts val="600"/>
        </a:spcBef>
        <a:spcAft>
          <a:spcPct val="0"/>
        </a:spcAft>
        <a:buClr>
          <a:srgbClr val="C00000"/>
        </a:buClr>
        <a:buSzPct val="120000"/>
        <a:buFont typeface="Viner Hand ITC" pitchFamily="66" charset="0"/>
        <a:buChar char="•"/>
        <a:defRPr kern="1200">
          <a:solidFill>
            <a:schemeClr val="tx2"/>
          </a:solidFill>
          <a:latin typeface="Times New Roman" panose="02020603050405020304" pitchFamily="18" charset="0"/>
          <a:ea typeface="+mn-ea"/>
          <a:cs typeface="Tahoma" pitchFamily="34" charset="0"/>
        </a:defRPr>
      </a:lvl3pPr>
      <a:lvl4pPr marL="688957" indent="-173034" algn="l" rtl="0" fontAlgn="base">
        <a:spcBef>
          <a:spcPts val="600"/>
        </a:spcBef>
        <a:spcAft>
          <a:spcPct val="0"/>
        </a:spcAft>
        <a:buClr>
          <a:srgbClr val="C00000"/>
        </a:buClr>
        <a:buFont typeface="Wingdings" pitchFamily="2" charset="2"/>
        <a:buChar char=""/>
        <a:defRPr sz="1600" kern="1200">
          <a:solidFill>
            <a:schemeClr val="tx2"/>
          </a:solidFill>
          <a:latin typeface="Times New Roman" panose="02020603050405020304" pitchFamily="18" charset="0"/>
          <a:ea typeface="+mn-ea"/>
          <a:cs typeface="Tahoma" pitchFamily="34" charset="0"/>
        </a:defRPr>
      </a:lvl4pPr>
      <a:lvl5pPr marL="860404" indent="-173034" algn="l" rtl="0" fontAlgn="base">
        <a:spcBef>
          <a:spcPts val="600"/>
        </a:spcBef>
        <a:spcAft>
          <a:spcPct val="0"/>
        </a:spcAft>
        <a:buClr>
          <a:srgbClr val="C00000"/>
        </a:buClr>
        <a:buFont typeface="Wingdings" pitchFamily="2" charset="2"/>
        <a:buChar char=""/>
        <a:defRPr sz="1600" kern="1200">
          <a:solidFill>
            <a:schemeClr val="tx2"/>
          </a:solidFill>
          <a:latin typeface="Times New Roman" panose="02020603050405020304" pitchFamily="18" charset="0"/>
          <a:ea typeface="+mn-ea"/>
          <a:cs typeface="Tahoma" pitchFamily="34" charset="0"/>
        </a:defRPr>
      </a:lvl5pPr>
      <a:lvl6pPr marL="1051534" indent="-173732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09" indent="-173732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285" indent="-173732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160" indent="-173732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9DFD73B-AA98-47AE-8566-3CF1C099EE9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2/10/21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5D0CE68-25E0-46BD-9548-CC4778AE0A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C0D0102-73C7-1D46-BAAA-F5EA471E00DD}"/>
              </a:ext>
            </a:extLst>
          </p:cNvPr>
          <p:cNvCxnSpPr>
            <a:cxnSpLocks/>
          </p:cNvCxnSpPr>
          <p:nvPr userDrawn="1"/>
        </p:nvCxnSpPr>
        <p:spPr>
          <a:xfrm>
            <a:off x="1" y="1064044"/>
            <a:ext cx="9135794" cy="1"/>
          </a:xfrm>
          <a:prstGeom prst="line">
            <a:avLst/>
          </a:prstGeom>
          <a:ln>
            <a:solidFill>
              <a:srgbClr val="92D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44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Clr>
          <a:srgbClr val="006600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Clr>
          <a:srgbClr val="006600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Clr>
          <a:srgbClr val="006600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Clr>
          <a:srgbClr val="006600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Clr>
          <a:srgbClr val="006600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ildrenshospital.org/-/media/Research-and-Innovation/Office-of-Clinical-Investigation/2020---IRB-Policies-and-Procedures-Manual/irbm-002-012-research-data-consent-storage.ashx?la=en&amp;hash=4B3C35D85E5C8A4585AC5BF532D1CE33D9B76906" TargetMode="Externa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eunice.newbert@childrens.harvard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.jpeg"/><Relationship Id="rId5" Type="http://schemas.openxmlformats.org/officeDocument/2006/relationships/hyperlink" Target="http://www.childrenshospital.org/research-and-innovation/research/research-administration/equip" TargetMode="External"/><Relationship Id="rId4" Type="http://schemas.openxmlformats.org/officeDocument/2006/relationships/hyperlink" Target="mailto:tonya.ferraro@childrens.harvard.ed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ldrenshospital.org/research/research-administration/equip/study-tools-and-template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ldrenshospital.org/-/media/Research-and-Innovation/Office-of-Clinical-Investigation/2020---IRB-Policies-and-Procedures-Manual/irbm-006-006-consent-remote.ashx" TargetMode="External"/><Relationship Id="rId2" Type="http://schemas.openxmlformats.org/officeDocument/2006/relationships/hyperlink" Target="http://www.childrenshospital.org/-/media/Research-and-Innovation/Office-of-Clinical-Investigation/2020---IRB-Policies-and-Procedures-Manual/irbm-006-001-consent-general.ashx" TargetMode="Externa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B627261-1DC4-0D4F-91AA-B1EBC3C935D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42950" y="1907296"/>
            <a:ext cx="7886699" cy="1001486"/>
          </a:xfrm>
          <a:noFill/>
        </p:spPr>
        <p:txBody>
          <a:bodyPr wrap="square">
            <a:noAutofit/>
          </a:bodyPr>
          <a:lstStyle/>
          <a:p>
            <a:pPr>
              <a:lnSpc>
                <a:spcPct val="80000"/>
              </a:lnSpc>
              <a:spcBef>
                <a:spcPct val="15000"/>
              </a:spcBef>
              <a:tabLst>
                <a:tab pos="558404" algn="l"/>
              </a:tabLst>
            </a:pPr>
            <a:br>
              <a:rPr lang="en-US" altLang="en-US" sz="5400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Bradley Hand ITC" pitchFamily="2" charset="77"/>
              </a:rPr>
            </a:br>
            <a:br>
              <a:rPr lang="en-US" altLang="en-US" sz="5400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Bradley Hand ITC" pitchFamily="2" charset="77"/>
              </a:rPr>
            </a:br>
            <a:r>
              <a:rPr lang="en-US" altLang="en-US" sz="5475" b="1" dirty="0">
                <a:solidFill>
                  <a:schemeClr val="accent1">
                    <a:lumMod val="50000"/>
                  </a:schemeClr>
                </a:solidFill>
                <a:latin typeface="Segoe Script" panose="020B0804020000000003" pitchFamily="34" charset="0"/>
              </a:rPr>
              <a:t>Not just a signature!</a:t>
            </a:r>
            <a:endParaRPr lang="en-US" alt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A4FD6D-93A3-144D-9A77-00C67DD669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3855" y="2918817"/>
            <a:ext cx="7200900" cy="1241822"/>
          </a:xfrm>
        </p:spPr>
        <p:txBody>
          <a:bodyPr>
            <a:noAutofit/>
          </a:bodyPr>
          <a:lstStyle/>
          <a:p>
            <a:pPr algn="l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Documenting and Filing Informed Consent Remotely</a:t>
            </a:r>
          </a:p>
        </p:txBody>
      </p:sp>
      <p:sp>
        <p:nvSpPr>
          <p:cNvPr id="2052" name="Line 4">
            <a:extLst>
              <a:ext uri="{FF2B5EF4-FFF2-40B4-BE49-F238E27FC236}">
                <a16:creationId xmlns:a16="http://schemas.microsoft.com/office/drawing/2014/main" id="{D3732346-2108-EB47-B903-D9A1C2BCB109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2697737"/>
            <a:ext cx="7556499" cy="0"/>
          </a:xfrm>
          <a:prstGeom prst="line">
            <a:avLst/>
          </a:prstGeom>
          <a:noFill/>
          <a:ln w="22225">
            <a:solidFill>
              <a:schemeClr val="accent5">
                <a:lumMod val="50000"/>
                <a:alpha val="37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724FE34D-1AF8-A84E-92D4-48C9BE34F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6300" y="4972050"/>
            <a:ext cx="314325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rgbClr val="003366"/>
              </a:buClr>
              <a:buFont typeface="Wingdings" pitchFamily="2" charset="2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buClr>
                <a:srgbClr val="003366"/>
              </a:buCl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buClr>
                <a:srgbClr val="003366"/>
              </a:buCl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buClr>
                <a:srgbClr val="003366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buClr>
                <a:srgbClr val="003366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endParaRPr lang="en-US" altLang="en-US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14" name="Group 6">
            <a:extLst>
              <a:ext uri="{FF2B5EF4-FFF2-40B4-BE49-F238E27FC236}">
                <a16:creationId xmlns:a16="http://schemas.microsoft.com/office/drawing/2014/main" id="{0462E916-F0A3-AA49-A819-082C04639B6D}"/>
              </a:ext>
            </a:extLst>
          </p:cNvPr>
          <p:cNvGrpSpPr>
            <a:grpSpLocks/>
          </p:cNvGrpSpPr>
          <p:nvPr/>
        </p:nvGrpSpPr>
        <p:grpSpPr bwMode="auto">
          <a:xfrm>
            <a:off x="342900" y="5457825"/>
            <a:ext cx="8686800" cy="1343296"/>
            <a:chOff x="228600" y="5572033"/>
            <a:chExt cx="8686800" cy="1343296"/>
          </a:xfrm>
        </p:grpSpPr>
        <p:sp>
          <p:nvSpPr>
            <p:cNvPr id="15" name="TextBox 2">
              <a:extLst>
                <a:ext uri="{FF2B5EF4-FFF2-40B4-BE49-F238E27FC236}">
                  <a16:creationId xmlns:a16="http://schemas.microsoft.com/office/drawing/2014/main" id="{EACD07B3-4A38-884B-A479-0A0931CF33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" y="5715000"/>
              <a:ext cx="8686800" cy="1200329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 eaLnBrk="0" hangingPunct="0">
                <a:defRPr sz="36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 eaLnBrk="0" hangingPunct="0">
                <a:defRPr sz="36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 eaLnBrk="0" hangingPunct="0">
                <a:defRPr sz="36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 eaLnBrk="0" hangingPunct="0">
                <a:defRPr sz="36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6" name="Group 4">
              <a:extLst>
                <a:ext uri="{FF2B5EF4-FFF2-40B4-BE49-F238E27FC236}">
                  <a16:creationId xmlns:a16="http://schemas.microsoft.com/office/drawing/2014/main" id="{679B5046-04A1-9A49-A8F7-DD7905068F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7110" y="5572033"/>
              <a:ext cx="4735845" cy="1285967"/>
              <a:chOff x="605040" y="5572033"/>
              <a:chExt cx="4652760" cy="1285967"/>
            </a:xfrm>
          </p:grpSpPr>
          <p:sp>
            <p:nvSpPr>
              <p:cNvPr id="17" name="Text Box 11">
                <a:extLst>
                  <a:ext uri="{FF2B5EF4-FFF2-40B4-BE49-F238E27FC236}">
                    <a16:creationId xmlns:a16="http://schemas.microsoft.com/office/drawing/2014/main" id="{8C829A2E-BC4C-BC48-ABDC-7BF20DD0BB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5040" y="5572033"/>
                <a:ext cx="523875" cy="12192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600"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 eaLnBrk="0" hangingPunct="0">
                  <a:defRPr sz="3600"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600"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600"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600"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3B823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</a:t>
                </a:r>
                <a:endParaRPr kumimoji="0" lang="en-US" sz="7800" b="0" i="0" u="none" strike="noStrike" kern="0" cap="none" spc="0" normalizeH="0" baseline="0" noProof="0" dirty="0">
                  <a:ln>
                    <a:noFill/>
                  </a:ln>
                  <a:solidFill>
                    <a:srgbClr val="53B823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 Box 12">
                <a:extLst>
                  <a:ext uri="{FF2B5EF4-FFF2-40B4-BE49-F238E27FC236}">
                    <a16:creationId xmlns:a16="http://schemas.microsoft.com/office/drawing/2014/main" id="{AB8E544F-B70B-5C4A-807F-DA835EEDE8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0600" y="5791200"/>
                <a:ext cx="1447800" cy="598488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27432" tIns="0" rIns="0" bIns="0"/>
              <a:lstStyle>
                <a:lvl1pPr eaLnBrk="0" hangingPunct="0">
                  <a:defRPr sz="3600"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 eaLnBrk="0" hangingPunct="0">
                  <a:defRPr sz="3600"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600"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600"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600"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Arial"/>
                    <a:cs typeface="Times New Roman" panose="02020603050405020304" pitchFamily="18" charset="0"/>
                  </a:rPr>
                  <a:t>E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Ayuthaya" pitchFamily="2" charset="-34"/>
                    <a:ea typeface="Ayuthaya" pitchFamily="2" charset="-34"/>
                    <a:cs typeface="Ayuthaya" pitchFamily="2" charset="-34"/>
                  </a:rPr>
                  <a:t>Q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Arial"/>
                    <a:cs typeface="Times New Roman" panose="02020603050405020304" pitchFamily="18" charset="0"/>
                  </a:rPr>
                  <a:t>uIP</a:t>
                </a:r>
              </a:p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 Box 13">
                <a:extLst>
                  <a:ext uri="{FF2B5EF4-FFF2-40B4-BE49-F238E27FC236}">
                    <a16:creationId xmlns:a16="http://schemas.microsoft.com/office/drawing/2014/main" id="{E3328FAE-EEBE-7041-A813-F6C5762DC4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0600" y="6172200"/>
                <a:ext cx="4267200" cy="6858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rIns="0" bIns="0"/>
              <a:lstStyle>
                <a:lvl1pPr eaLnBrk="0" hangingPunct="0">
                  <a:defRPr sz="3600"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 eaLnBrk="0" hangingPunct="0">
                  <a:defRPr sz="3600"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600"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600"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600"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7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Education and Quality </a:t>
                </a:r>
              </a:p>
              <a:p>
                <a:pPr marL="0" marR="0" lvl="0" indent="0" defTabSz="914400" eaLnBrk="0" fontAlgn="base" latinLnBrk="0" hangingPunct="0">
                  <a:lnSpc>
                    <a:spcPct val="7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Improvement Program</a:t>
                </a:r>
              </a:p>
            </p:txBody>
          </p:sp>
        </p:grp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50A16FA1-BB13-204A-8C03-C2E190712D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3" y="5753100"/>
            <a:ext cx="302433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821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04AB48-AEFF-3346-8E43-67DE53FB5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CE68-25E0-46BD-9548-CC4778AE0A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8476CDF-F2B8-5A42-A59B-8E946137A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Methods for Obtaining Written Consent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F5B8AA-25FF-B943-9E0C-F7A176A3F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237" y="1219200"/>
            <a:ext cx="5205463" cy="544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75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36B3B-C138-1141-A619-0B8417A41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file Informed consent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F8066-E3DF-D842-BD1F-D8296505A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Copy of signed consent to Subject/Family</a:t>
            </a:r>
          </a:p>
          <a:p>
            <a:pPr>
              <a:spcBef>
                <a:spcPts val="1968"/>
              </a:spcBef>
            </a:pPr>
            <a:r>
              <a:rPr lang="en-US" dirty="0"/>
              <a:t>Original in PI study records</a:t>
            </a:r>
          </a:p>
          <a:p>
            <a:pPr>
              <a:spcBef>
                <a:spcPts val="1968"/>
              </a:spcBef>
            </a:pPr>
            <a:r>
              <a:rPr lang="en-US" dirty="0"/>
              <a:t>Copy of signed consent in Medical Records if required</a:t>
            </a:r>
          </a:p>
        </p:txBody>
      </p:sp>
    </p:spTree>
    <p:extLst>
      <p:ext uri="{BB962C8B-B14F-4D97-AF65-F5344CB8AC3E}">
        <p14:creationId xmlns:p14="http://schemas.microsoft.com/office/powerpoint/2010/main" val="523965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36B3B-C138-1141-A619-0B8417A41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5852"/>
            <a:ext cx="7886700" cy="994172"/>
          </a:xfrm>
        </p:spPr>
        <p:txBody>
          <a:bodyPr>
            <a:normAutofit/>
          </a:bodyPr>
          <a:lstStyle/>
          <a:p>
            <a:r>
              <a:rPr lang="en-US" sz="2700" dirty="0"/>
              <a:t>How do I determine when a signed consent form should be uploaded in subject’s Medical Records?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F8066-E3DF-D842-BD1F-D8296505A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85900"/>
            <a:ext cx="7886700" cy="4699000"/>
          </a:xfrm>
        </p:spPr>
        <p:txBody>
          <a:bodyPr>
            <a:noAutofit/>
          </a:bodyPr>
          <a:lstStyle/>
          <a:p>
            <a:r>
              <a:rPr lang="en-US" sz="2200" dirty="0"/>
              <a:t>Always check approval letter and verify in </a:t>
            </a:r>
            <a:r>
              <a:rPr lang="en-US" sz="2200" dirty="0" err="1"/>
              <a:t>CHeRP</a:t>
            </a:r>
            <a:r>
              <a:rPr lang="en-US" sz="2200" dirty="0"/>
              <a:t>.  If there is any question, contact IRB analyst to clarify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If required, ensure process is in place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If NOT required, ensure the process prevents a signed consent going into medical record (there is usually a reason the IRB will specify consent should not go in) – once uploaded, cannot be removed.  Can be ‘hidden’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Recommend to know where to consent form is filed (does research staff know where to find it in medical record if requires)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Reference IRB policy: </a:t>
            </a:r>
            <a:r>
              <a:rPr lang="en-US" sz="2200" dirty="0">
                <a:hlinkClick r:id="rId2"/>
              </a:rPr>
              <a:t>Storage of Research Data and Informed Consent Documents  </a:t>
            </a:r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94315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182C8F-1400-974A-8D93-376B4403D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" y="69850"/>
            <a:ext cx="8699500" cy="671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986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36B3B-C138-1141-A619-0B8417A41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upload to Medical Records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F8066-E3DF-D842-BD1F-D8296505A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All research consents that need to be sent from the following campuses should be in an interoffice envelope labeled Medical Records Boston.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Drop off locations at the satellites/campuses are as follows:</a:t>
            </a:r>
          </a:p>
          <a:p>
            <a:pPr marL="285750" indent="-111125">
              <a:buFont typeface="Wingdings" pitchFamily="2" charset="2"/>
              <a:buChar char="§"/>
            </a:pPr>
            <a:r>
              <a:rPr lang="en-US" sz="1600" dirty="0"/>
              <a:t>Lexington: 2nd floor Pediatric clinic</a:t>
            </a:r>
          </a:p>
          <a:p>
            <a:pPr marL="285750" indent="-111125">
              <a:buFont typeface="Wingdings" pitchFamily="2" charset="2"/>
              <a:buChar char="§"/>
            </a:pPr>
            <a:r>
              <a:rPr lang="en-US" sz="1600" dirty="0"/>
              <a:t>Peabody: Front registration desks on the first floor or second floor</a:t>
            </a:r>
          </a:p>
          <a:p>
            <a:pPr marL="285750" indent="-111125">
              <a:buFont typeface="Wingdings" pitchFamily="2" charset="2"/>
              <a:buChar char="§"/>
            </a:pPr>
            <a:r>
              <a:rPr lang="en-US" sz="1600" dirty="0"/>
              <a:t>Waltham: Front desk in the 2 East work room</a:t>
            </a:r>
          </a:p>
          <a:p>
            <a:pPr marL="288925" indent="0">
              <a:buNone/>
            </a:pPr>
            <a:endParaRPr lang="en-US" sz="1600" dirty="0"/>
          </a:p>
          <a:p>
            <a:pPr marL="288925" indent="0">
              <a:buNone/>
            </a:pPr>
            <a:r>
              <a:rPr lang="en-US" sz="1600" dirty="0"/>
              <a:t>In the event that Medical Records cannot scan your documents for any reason they will need to have a contact name and number. Please make sure that the research consents are sent with a post-it note attached that indicates where the documents are from and a call-back number where Medical Records can reach you in case they have questions for you about the documents.</a:t>
            </a: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74098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984E14-E662-EA49-BC12-C8A036A22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777" y="0"/>
            <a:ext cx="54184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60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0E9A74-D568-0D49-9323-7F13D390C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CE68-25E0-46BD-9548-CC4778AE0A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E68238-EEFC-5347-A7A7-81CD20EE2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Documenting Consent Process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F79259-6B1D-0946-8130-C5024E84B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44" y="1411400"/>
            <a:ext cx="4298356" cy="4752753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A339DA7C-C4EC-E247-9D7C-DDEC4D1CE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956" y="1336677"/>
            <a:ext cx="3963844" cy="490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571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5BF9F5-F21F-1C43-80B8-3618F187FBAD}"/>
              </a:ext>
            </a:extLst>
          </p:cNvPr>
          <p:cNvSpPr txBox="1"/>
          <p:nvPr/>
        </p:nvSpPr>
        <p:spPr>
          <a:xfrm>
            <a:off x="1168400" y="2400300"/>
            <a:ext cx="6540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574441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7"/>
          <p:cNvSpPr txBox="1">
            <a:spLocks noChangeArrowheads="1"/>
          </p:cNvSpPr>
          <p:nvPr/>
        </p:nvSpPr>
        <p:spPr>
          <a:xfrm>
            <a:off x="4810947" y="1659583"/>
            <a:ext cx="4104455" cy="5257800"/>
          </a:xfrm>
          <a:prstGeom prst="rect">
            <a:avLst/>
          </a:prstGeom>
        </p:spPr>
        <p:txBody>
          <a:bodyPr vert="horz" lIns="91440" tIns="13716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324" marR="0" lvl="0" indent="-60324" algn="l" defTabSz="914400" rtl="0" eaLnBrk="1" fontAlgn="auto" latinLnBrk="0" hangingPunct="1">
              <a:lnSpc>
                <a:spcPct val="90000"/>
              </a:lnSpc>
              <a:spcBef>
                <a:spcPct val="8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311242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Contact Info	</a:t>
            </a:r>
          </a:p>
          <a:p>
            <a:pPr marL="60324" marR="0" lvl="0" indent="-60324" algn="l" defTabSz="914400" rtl="0" eaLnBrk="1" fontAlgn="auto" latinLnBrk="0" hangingPunct="1">
              <a:lnSpc>
                <a:spcPct val="90000"/>
              </a:lnSpc>
              <a:spcBef>
                <a:spcPct val="8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311242" algn="l"/>
              </a:tabLst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0324" marR="0" lvl="0" indent="-60324" algn="l" defTabSz="914400" rtl="0" eaLnBrk="1" fontAlgn="auto" latinLnBrk="0" hangingPunct="1">
              <a:lnSpc>
                <a:spcPct val="90000"/>
              </a:lnSpc>
              <a:spcBef>
                <a:spcPct val="8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311242" algn="l"/>
              </a:tabLst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0324" marR="0" lvl="0" indent="-60324" algn="l" defTabSz="914400" rtl="0" eaLnBrk="1" fontAlgn="auto" latinLnBrk="0" hangingPunct="1">
              <a:lnSpc>
                <a:spcPct val="90000"/>
              </a:lnSpc>
              <a:spcBef>
                <a:spcPct val="8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311242" algn="l"/>
              </a:tabLst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0324" marR="0" lvl="0" indent="-60324" algn="l" defTabSz="914400" rtl="0" eaLnBrk="1" fontAlgn="auto" latinLnBrk="0" hangingPunct="1">
              <a:lnSpc>
                <a:spcPct val="90000"/>
              </a:lnSpc>
              <a:spcBef>
                <a:spcPct val="8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311242" algn="l"/>
              </a:tabLst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377" marR="0" lvl="0" indent="-914377" algn="l" defTabSz="914400" rtl="0" eaLnBrk="1" fontAlgn="auto" latinLnBrk="0" hangingPunct="1">
              <a:lnSpc>
                <a:spcPct val="90000"/>
              </a:lnSpc>
              <a:spcBef>
                <a:spcPct val="8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914377" algn="l"/>
                <a:tab pos="1311242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phone:	617-355-5308</a:t>
            </a:r>
          </a:p>
          <a:p>
            <a:pPr marL="914377" marR="0" lvl="0" indent="-914377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914377" algn="l"/>
                <a:tab pos="1311242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email:	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eunice.newbert@childrens.harvard.edu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377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914377" algn="l"/>
                <a:tab pos="1311242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/>
              </a:rPr>
              <a:t>tonya.ferraro@childrens.harvard.edu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914377" marR="0" lvl="0" indent="-914377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914377" algn="l"/>
                <a:tab pos="1311242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web:	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/>
              </a:rPr>
              <a:t>www.childrenshospital.org/research-and-innovation/research/research-administration/equip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60324" marR="0" lvl="0" indent="914377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974701" algn="l"/>
                <a:tab pos="1311242" algn="l"/>
              </a:tabLst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96725" y="3770831"/>
            <a:ext cx="4038600" cy="2895600"/>
          </a:xfrm>
        </p:spPr>
        <p:txBody>
          <a:bodyPr vert="horz" lIns="91440" tIns="137160" rIns="91440" bIns="45720" rtlCol="0">
            <a:noAutofit/>
          </a:bodyPr>
          <a:lstStyle/>
          <a:p>
            <a:pPr marL="60324" indent="-60324" fontAlgn="auto">
              <a:lnSpc>
                <a:spcPct val="90000"/>
              </a:lnSpc>
              <a:spcBef>
                <a:spcPct val="80000"/>
              </a:spcBef>
              <a:spcAft>
                <a:spcPts val="0"/>
              </a:spcAft>
              <a:buNone/>
              <a:tabLst>
                <a:tab pos="1311242" algn="l"/>
              </a:tabLst>
              <a:defRPr/>
            </a:pPr>
            <a:r>
              <a:rPr lang="en-US" sz="2400" b="1" spc="-5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Services</a:t>
            </a:r>
          </a:p>
          <a:p>
            <a:pPr marL="231769" indent="-171446" fontAlgn="auto">
              <a:lnSpc>
                <a:spcPct val="9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>
                <a:tab pos="1311242" algn="l"/>
              </a:tabLst>
              <a:defRPr/>
            </a:pPr>
            <a:r>
              <a:rPr lang="en-US" spc="-5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Study Audit/Review</a:t>
            </a:r>
          </a:p>
          <a:p>
            <a:pPr marL="231769" indent="-171446" fontAlgn="auto">
              <a:lnSpc>
                <a:spcPct val="9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>
                <a:tab pos="1311242" algn="l"/>
              </a:tabLst>
              <a:defRPr/>
            </a:pPr>
            <a:r>
              <a:rPr lang="en-US" spc="-5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New/Transfer PI Training</a:t>
            </a:r>
          </a:p>
          <a:p>
            <a:pPr marL="231769" indent="-171446" fontAlgn="auto">
              <a:lnSpc>
                <a:spcPct val="9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>
                <a:tab pos="1311242" algn="l"/>
              </a:tabLst>
              <a:defRPr/>
            </a:pPr>
            <a:r>
              <a:rPr lang="en-US" spc="-5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Tools and Templates</a:t>
            </a:r>
          </a:p>
          <a:p>
            <a:pPr marL="231769" indent="-171446" fontAlgn="auto">
              <a:lnSpc>
                <a:spcPct val="9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>
                <a:tab pos="1311242" algn="l"/>
              </a:tabLst>
              <a:defRPr/>
            </a:pPr>
            <a:r>
              <a:rPr lang="en-US" spc="-5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One-on-one Assistance</a:t>
            </a:r>
          </a:p>
          <a:p>
            <a:pPr marL="231769" indent="-171446" fontAlgn="auto">
              <a:lnSpc>
                <a:spcPct val="9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>
                <a:tab pos="1311242" algn="l"/>
              </a:tabLst>
              <a:defRPr/>
            </a:pPr>
            <a:r>
              <a:rPr lang="en-US" spc="-5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Talks/Presentations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2" y="314960"/>
            <a:ext cx="8591551" cy="990600"/>
          </a:xfrm>
        </p:spPr>
        <p:txBody>
          <a:bodyPr rtlCol="0">
            <a:noAutofit/>
          </a:bodyPr>
          <a:lstStyle/>
          <a:p>
            <a:pPr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3600" b="1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3200" spc="-18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spc="-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</a:t>
            </a:r>
            <a:r>
              <a:rPr lang="en-US" sz="3200" spc="-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spc="-18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&amp; Quality Improvement Program</a:t>
            </a:r>
          </a:p>
        </p:txBody>
      </p:sp>
      <p:pic>
        <p:nvPicPr>
          <p:cNvPr id="7" name="Picture 6" descr="http://www.childrenshospital.org/~/media/legal/brand-guidelines/bchlogomotto_horizontal_300dpi.ashx?la=e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895600" cy="533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roup 19"/>
          <p:cNvGrpSpPr/>
          <p:nvPr/>
        </p:nvGrpSpPr>
        <p:grpSpPr>
          <a:xfrm>
            <a:off x="4953004" y="2340269"/>
            <a:ext cx="3924519" cy="2018372"/>
            <a:chOff x="4953001" y="2340268"/>
            <a:chExt cx="3924519" cy="2018372"/>
          </a:xfrm>
        </p:grpSpPr>
        <p:sp>
          <p:nvSpPr>
            <p:cNvPr id="10" name="Rounded Rectangle 9"/>
            <p:cNvSpPr/>
            <p:nvPr/>
          </p:nvSpPr>
          <p:spPr>
            <a:xfrm>
              <a:off x="5674583" y="2340268"/>
              <a:ext cx="2561746" cy="374707"/>
            </a:xfrm>
            <a:prstGeom prst="roundRect">
              <a:avLst/>
            </a:prstGeom>
            <a:solidFill>
              <a:srgbClr val="26643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1" tIns="8891" rIns="8891" bIns="8891" numCol="1" spcCol="1270" anchor="ctr" anchorCtr="0"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/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Clinical Research Compliance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820271" y="2962121"/>
              <a:ext cx="1182867" cy="461029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/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EQuIP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953001" y="3810000"/>
              <a:ext cx="1752600" cy="54864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1" tIns="8891" rIns="8891" bIns="8891" numCol="1" spcCol="1270" anchor="ctr" anchorCtr="0"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/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Eunice Newbert, MPH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/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Manager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6781800" y="3810000"/>
              <a:ext cx="2095720" cy="54864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1" tIns="8891" rIns="8891" bIns="8891" numCol="1" spcCol="1270" anchor="ctr" anchorCtr="0"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Tonya Ferraro, M.Ed.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/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Senior QI Specialist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7256708" y="2962122"/>
              <a:ext cx="752752" cy="461029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/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IRB</a:t>
              </a:r>
            </a:p>
          </p:txBody>
        </p:sp>
        <p:cxnSp>
          <p:nvCxnSpPr>
            <p:cNvPr id="17" name="Elbow Connector 16"/>
            <p:cNvCxnSpPr>
              <a:stCxn id="10" idx="2"/>
              <a:endCxn id="12" idx="0"/>
            </p:cNvCxnSpPr>
            <p:nvPr/>
          </p:nvCxnSpPr>
          <p:spPr>
            <a:xfrm rot="5400000">
              <a:off x="6560008" y="2566673"/>
              <a:ext cx="247146" cy="543751"/>
            </a:xfrm>
            <a:prstGeom prst="bentConnector3">
              <a:avLst/>
            </a:prstGeom>
            <a:ln w="127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lbow Connector 18"/>
            <p:cNvCxnSpPr>
              <a:stCxn id="10" idx="2"/>
              <a:endCxn id="15" idx="0"/>
            </p:cNvCxnSpPr>
            <p:nvPr/>
          </p:nvCxnSpPr>
          <p:spPr>
            <a:xfrm rot="16200000" flipH="1">
              <a:off x="7170697" y="2499734"/>
              <a:ext cx="247147" cy="677628"/>
            </a:xfrm>
            <a:prstGeom prst="bentConnector3">
              <a:avLst/>
            </a:prstGeom>
            <a:ln w="6350">
              <a:solidFill>
                <a:schemeClr val="tx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Elbow Connector 31"/>
            <p:cNvCxnSpPr>
              <a:stCxn id="12" idx="2"/>
              <a:endCxn id="13" idx="0"/>
            </p:cNvCxnSpPr>
            <p:nvPr/>
          </p:nvCxnSpPr>
          <p:spPr>
            <a:xfrm rot="5400000">
              <a:off x="5927078" y="3325373"/>
              <a:ext cx="386850" cy="582404"/>
            </a:xfrm>
            <a:prstGeom prst="bentConnector3">
              <a:avLst/>
            </a:prstGeom>
            <a:ln w="127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Elbow Connector 33"/>
          <p:cNvCxnSpPr>
            <a:stCxn id="12" idx="2"/>
            <a:endCxn id="14" idx="0"/>
          </p:cNvCxnSpPr>
          <p:nvPr/>
        </p:nvCxnSpPr>
        <p:spPr>
          <a:xfrm rot="16200000" flipH="1">
            <a:off x="6927258" y="2907600"/>
            <a:ext cx="386851" cy="1417955"/>
          </a:xfrm>
          <a:prstGeom prst="bentConnector3">
            <a:avLst>
              <a:gd name="adj1" fmla="val 50000"/>
            </a:avLst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876800" y="2104631"/>
            <a:ext cx="390884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396726" y="1659582"/>
            <a:ext cx="4395284" cy="2074219"/>
            <a:chOff x="396725" y="1659582"/>
            <a:chExt cx="4395284" cy="2074218"/>
          </a:xfrm>
        </p:grpSpPr>
        <p:sp>
          <p:nvSpPr>
            <p:cNvPr id="51" name="Rectangle 7"/>
            <p:cNvSpPr txBox="1">
              <a:spLocks noChangeArrowheads="1"/>
            </p:cNvSpPr>
            <p:nvPr/>
          </p:nvSpPr>
          <p:spPr>
            <a:xfrm>
              <a:off x="396725" y="1659582"/>
              <a:ext cx="4395284" cy="2074218"/>
            </a:xfrm>
            <a:prstGeom prst="rect">
              <a:avLst/>
            </a:prstGeom>
          </p:spPr>
          <p:txBody>
            <a:bodyPr vert="horz" lIns="91440" tIns="13716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0324" marR="0" lvl="0" indent="-60324" algn="l" defTabSz="914400" rtl="0" eaLnBrk="1" fontAlgn="auto" latinLnBrk="0" hangingPunct="1">
                <a:lnSpc>
                  <a:spcPct val="90000"/>
                </a:lnSpc>
                <a:spcBef>
                  <a:spcPct val="8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>
                  <a:tab pos="1311242" algn="l"/>
                </a:tabLst>
                <a:defRPr/>
              </a:pPr>
              <a:r>
                <a:rPr kumimoji="0" lang="en-US" sz="2400" b="1" i="0" u="none" strike="noStrike" kern="1200" cap="none" spc="-51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Program Purpose</a:t>
              </a:r>
            </a:p>
            <a:p>
              <a:pPr marL="60324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>
                  <a:tab pos="1311242" algn="l"/>
                </a:tabLst>
                <a:defRPr/>
              </a:pPr>
              <a:r>
                <a:rPr kumimoji="0" lang="en-US" sz="2100" b="0" i="0" u="none" strike="noStrike" kern="1200" cap="none" spc="-51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to educate the research community of applicable regulations, institutional policies and of good clinical practices pertaining to the protection of human subjects</a:t>
              </a: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466845" y="2104630"/>
              <a:ext cx="4114800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1" name="Straight Connector 60"/>
          <p:cNvCxnSpPr/>
          <p:nvPr/>
        </p:nvCxnSpPr>
        <p:spPr>
          <a:xfrm>
            <a:off x="466845" y="4191000"/>
            <a:ext cx="41148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093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470BD4-FEA2-4446-A354-C4543589D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D0CE68-25E0-46BD-9548-CC4778AE0A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AE5963-4974-3044-B3CF-AA78637D4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Program goal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FAC36D5C-0690-5843-90AA-A80BDCA9D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1951" indent="-461951"/>
            <a:r>
              <a:rPr lang="en-US" sz="3600" dirty="0">
                <a:sym typeface="Wingdings"/>
              </a:rPr>
              <a:t>What are we doing?</a:t>
            </a:r>
            <a:endParaRPr lang="en-US" sz="3600" dirty="0"/>
          </a:p>
          <a:p>
            <a:pPr lvl="1" indent="-223833">
              <a:spcBef>
                <a:spcPts val="1176"/>
              </a:spcBef>
              <a:buFont typeface="Wingdings" charset="2"/>
              <a:buChar char="§"/>
            </a:pPr>
            <a:r>
              <a:rPr lang="en-US" sz="2400" dirty="0"/>
              <a:t>Evaluate research practices alongside the approved protocol, applicable regulation and BCH policies.</a:t>
            </a:r>
          </a:p>
          <a:p>
            <a:pPr lvl="1" indent="-223833">
              <a:spcBef>
                <a:spcPts val="1776"/>
              </a:spcBef>
              <a:buFont typeface="Wingdings" charset="2"/>
              <a:buChar char="§"/>
            </a:pPr>
            <a:r>
              <a:rPr lang="en-US" sz="2400" dirty="0"/>
              <a:t>Determine what works and what needs improvement </a:t>
            </a:r>
            <a:r>
              <a:rPr lang="en-US" sz="1600" dirty="0">
                <a:sym typeface="Wingdings"/>
              </a:rPr>
              <a:t>	</a:t>
            </a:r>
          </a:p>
          <a:p>
            <a:pPr>
              <a:spcBef>
                <a:spcPts val="1200"/>
              </a:spcBef>
            </a:pPr>
            <a:r>
              <a:rPr lang="en-US" sz="3600" dirty="0">
                <a:sym typeface="Wingdings"/>
              </a:rPr>
              <a:t>What can we do to help?</a:t>
            </a:r>
          </a:p>
          <a:p>
            <a:pPr lvl="1" indent="-223833">
              <a:buFont typeface="Wingdings" charset="2"/>
              <a:buChar char="§"/>
            </a:pPr>
            <a:r>
              <a:rPr lang="en-US" sz="2400" dirty="0">
                <a:sym typeface="Wingdings"/>
              </a:rPr>
              <a:t>Provide education and services to facilitate compliant research based on what we learn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5421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470BD4-FEA2-4446-A354-C4543589D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D0CE68-25E0-46BD-9548-CC4778AE0A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AE5963-4974-3044-B3CF-AA78637D4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Helping our Research Coordinators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FAC36D5C-0690-5843-90AA-A80BDCA9D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189" indent="-457189">
              <a:spcBef>
                <a:spcPts val="3000"/>
              </a:spcBef>
            </a:pPr>
            <a:r>
              <a:rPr lang="en-US" dirty="0">
                <a:sym typeface="Wingdings"/>
              </a:rPr>
              <a:t>Study Tools and Templates</a:t>
            </a:r>
          </a:p>
          <a:p>
            <a:pPr marL="0" indent="0">
              <a:spcBef>
                <a:spcPts val="600"/>
              </a:spcBef>
              <a:buNone/>
              <a:tabLst>
                <a:tab pos="446077" algn="l"/>
              </a:tabLst>
            </a:pPr>
            <a:r>
              <a:rPr lang="en-US" sz="1600" dirty="0">
                <a:sym typeface="Wingdings"/>
              </a:rPr>
              <a:t>	 </a:t>
            </a:r>
            <a:r>
              <a:rPr lang="en-US" sz="1800" dirty="0">
                <a:sym typeface="Wingdings"/>
              </a:rPr>
              <a:t>Click: </a:t>
            </a:r>
            <a:r>
              <a:rPr lang="en-US" sz="1800" dirty="0">
                <a:sym typeface="Wingdings"/>
                <a:hlinkClick r:id="rId3"/>
              </a:rPr>
              <a:t>EQuIP Site_Tools and Templates</a:t>
            </a:r>
            <a:endParaRPr lang="en-US" sz="1800" dirty="0">
              <a:sym typeface="Wingdings"/>
            </a:endParaRPr>
          </a:p>
          <a:p>
            <a:pPr>
              <a:spcBef>
                <a:spcPts val="3000"/>
              </a:spcBef>
              <a:buFont typeface="+mj-lt"/>
              <a:buAutoNum type="arabicPeriod" startAt="2"/>
            </a:pPr>
            <a:r>
              <a:rPr lang="en-US" dirty="0">
                <a:sym typeface="Wingdings"/>
              </a:rPr>
              <a:t>One-on-one consult </a:t>
            </a:r>
          </a:p>
          <a:p>
            <a:pPr marL="574660" indent="0">
              <a:spcBef>
                <a:spcPts val="600"/>
              </a:spcBef>
              <a:buNone/>
              <a:tabLst>
                <a:tab pos="563549" algn="l"/>
              </a:tabLst>
            </a:pPr>
            <a:r>
              <a:rPr lang="en-US" sz="2400" dirty="0">
                <a:solidFill>
                  <a:srgbClr val="2C5A8C"/>
                </a:solidFill>
                <a:sym typeface="Wingdings"/>
              </a:rPr>
              <a:t>… or just reach out by email or phone</a:t>
            </a:r>
          </a:p>
          <a:p>
            <a:pPr>
              <a:spcBef>
                <a:spcPts val="3000"/>
              </a:spcBef>
              <a:buAutoNum type="arabicPeriod" startAt="3"/>
            </a:pPr>
            <a:r>
              <a:rPr lang="en-US" dirty="0">
                <a:sym typeface="Wingdings"/>
              </a:rPr>
              <a:t>Webinar series with IRB</a:t>
            </a:r>
          </a:p>
        </p:txBody>
      </p:sp>
    </p:spTree>
    <p:extLst>
      <p:ext uri="{BB962C8B-B14F-4D97-AF65-F5344CB8AC3E}">
        <p14:creationId xmlns:p14="http://schemas.microsoft.com/office/powerpoint/2010/main" val="2899944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E96A53-80D4-904F-BABF-4337F56CF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3"/>
            <a:ext cx="8382000" cy="4525963"/>
          </a:xfrm>
        </p:spPr>
        <p:txBody>
          <a:bodyPr>
            <a:normAutofit/>
          </a:bodyPr>
          <a:lstStyle/>
          <a:p>
            <a:pPr marL="350838" indent="-350838">
              <a:buFont typeface="Wingdings" pitchFamily="2" charset="2"/>
              <a:buChar char="§"/>
            </a:pPr>
            <a:r>
              <a:rPr lang="en-US" sz="3600" dirty="0"/>
              <a:t>Overview of consent process</a:t>
            </a:r>
          </a:p>
          <a:p>
            <a:pPr marL="350838" indent="-350838">
              <a:spcBef>
                <a:spcPts val="2064"/>
              </a:spcBef>
              <a:buFont typeface="Wingdings" pitchFamily="2" charset="2"/>
              <a:buChar char="§"/>
            </a:pPr>
            <a:r>
              <a:rPr lang="en-US" sz="3600" dirty="0"/>
              <a:t>Methods of obtaining consent</a:t>
            </a:r>
          </a:p>
          <a:p>
            <a:pPr marL="350838" indent="-350838">
              <a:spcBef>
                <a:spcPts val="2064"/>
              </a:spcBef>
              <a:buFont typeface="Wingdings" pitchFamily="2" charset="2"/>
              <a:buChar char="§"/>
            </a:pPr>
            <a:r>
              <a:rPr lang="en-US" sz="3600" dirty="0"/>
              <a:t>Documenting the process </a:t>
            </a:r>
          </a:p>
          <a:p>
            <a:pPr marL="577850" lvl="2" indent="-176213">
              <a:spcBef>
                <a:spcPts val="300"/>
              </a:spcBef>
              <a:buFont typeface="System Font Regular"/>
              <a:buChar char="-"/>
            </a:pPr>
            <a:r>
              <a:rPr lang="en-US" dirty="0"/>
              <a:t>to accurately reflect what actually happened</a:t>
            </a:r>
          </a:p>
          <a:p>
            <a:pPr marL="577850" lvl="1" indent="-176213">
              <a:spcBef>
                <a:spcPts val="300"/>
              </a:spcBef>
              <a:buFont typeface="System Font Regular"/>
              <a:buChar char="-"/>
            </a:pPr>
            <a:r>
              <a:rPr lang="en-US" sz="2400" dirty="0"/>
              <a:t>demonstrate compliance with process</a:t>
            </a:r>
          </a:p>
          <a:p>
            <a:pPr marL="350838" indent="-350838">
              <a:spcBef>
                <a:spcPts val="2064"/>
              </a:spcBef>
              <a:buFont typeface="Wingdings" pitchFamily="2" charset="2"/>
              <a:buChar char="§"/>
            </a:pPr>
            <a:r>
              <a:rPr lang="en-US" sz="3600" dirty="0"/>
              <a:t>Filing signed consent document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9B0A2B-3C41-904A-9606-D3BDECCE6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CE68-25E0-46BD-9548-CC4778AE0A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C2B3FAE-631D-004B-BD78-22642E9A3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E04076-87CA-B947-A0BC-DA00178C107A}"/>
              </a:ext>
            </a:extLst>
          </p:cNvPr>
          <p:cNvSpPr txBox="1"/>
          <p:nvPr/>
        </p:nvSpPr>
        <p:spPr>
          <a:xfrm>
            <a:off x="-127000" y="5802259"/>
            <a:ext cx="787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* Will focus on IRB-approved, written consent document</a:t>
            </a:r>
          </a:p>
        </p:txBody>
      </p:sp>
    </p:spTree>
    <p:extLst>
      <p:ext uri="{BB962C8B-B14F-4D97-AF65-F5344CB8AC3E}">
        <p14:creationId xmlns:p14="http://schemas.microsoft.com/office/powerpoint/2010/main" val="3527559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EF9910-BF7F-CE47-8EC1-5D8ABD5BD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3"/>
            <a:ext cx="8229600" cy="50672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Informed consent is not just a signature on a form</a:t>
            </a:r>
          </a:p>
          <a:p>
            <a:pPr marL="350838" indent="-339725">
              <a:buNone/>
            </a:pPr>
            <a:r>
              <a:rPr lang="en-US" sz="2000" dirty="0"/>
              <a:t>…</a:t>
            </a:r>
            <a:r>
              <a:rPr lang="en-US" sz="1800" i="1" dirty="0"/>
              <a:t>	</a:t>
            </a:r>
            <a:r>
              <a:rPr lang="en-US" sz="2200" i="1" dirty="0"/>
              <a:t>it is a process of mutual communication throughout the study</a:t>
            </a:r>
          </a:p>
          <a:p>
            <a:pPr marL="465138" indent="-339725">
              <a:spcBef>
                <a:spcPts val="3000"/>
              </a:spcBef>
            </a:pPr>
            <a:r>
              <a:rPr lang="en-US" sz="2400" dirty="0"/>
              <a:t>Presentation of research information for subject/family to review – manner and location that ensures privacy</a:t>
            </a:r>
          </a:p>
          <a:p>
            <a:pPr marL="465138" indent="-339725">
              <a:spcBef>
                <a:spcPts val="1800"/>
              </a:spcBef>
            </a:pPr>
            <a:r>
              <a:rPr lang="en-US" sz="2400" dirty="0"/>
              <a:t>Discussion which allows the subject/family to ask questions or express concerns, and the investigator to respond as well as ensure subject comprehension</a:t>
            </a:r>
          </a:p>
          <a:p>
            <a:pPr marL="465138" indent="-339725">
              <a:spcBef>
                <a:spcPts val="1800"/>
              </a:spcBef>
            </a:pPr>
            <a:r>
              <a:rPr lang="en-US" sz="2400" dirty="0"/>
              <a:t>Adequate time for subject/family to consider</a:t>
            </a:r>
          </a:p>
          <a:p>
            <a:pPr marL="465138" indent="-339725">
              <a:spcBef>
                <a:spcPts val="1800"/>
              </a:spcBef>
            </a:pPr>
            <a:r>
              <a:rPr lang="en-US" sz="2400" dirty="0"/>
              <a:t>Documentation of subject/family voluntary consent</a:t>
            </a:r>
          </a:p>
          <a:p>
            <a:pPr marL="525463" indent="-514350"/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90DCC2-F086-F74A-9D9C-2D1F8A122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CE68-25E0-46BD-9548-CC4778AE0A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548A36-0496-234C-A8B8-40E4E93CC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Informed Consent Process</a:t>
            </a:r>
          </a:p>
        </p:txBody>
      </p:sp>
    </p:spTree>
    <p:extLst>
      <p:ext uri="{BB962C8B-B14F-4D97-AF65-F5344CB8AC3E}">
        <p14:creationId xmlns:p14="http://schemas.microsoft.com/office/powerpoint/2010/main" val="2661643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6ABDC3-9FEC-FB4E-ABE2-2F581BE78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CE68-25E0-46BD-9548-CC4778AE0A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4E877A-23D0-3D4D-800E-19789652A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Informed Consent Process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159EA772-91D0-ED4B-AA96-82E5B3A18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3"/>
            <a:ext cx="8229600" cy="4525963"/>
          </a:xfrm>
        </p:spPr>
        <p:txBody>
          <a:bodyPr>
            <a:noAutofit/>
          </a:bodyPr>
          <a:lstStyle/>
          <a:p>
            <a:pPr marL="401638" marR="0" indent="-390525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 (Body CS)" panose="02020603050405020304" pitchFamily="18" charset="0"/>
              </a:rPr>
              <a:t>Provide copy of the consent document to all required parties with adequate time for each to review the document prior to the consent discussion</a:t>
            </a:r>
            <a:endParaRPr lang="en-US" sz="3600" dirty="0">
              <a:latin typeface="Arial" panose="020B0604020202020204" pitchFamily="34" charset="0"/>
              <a:ea typeface="Calibri" panose="020F0502020204030204" pitchFamily="34" charset="0"/>
              <a:cs typeface="Times New Roman (Body CS)" panose="02020603050405020304" pitchFamily="18" charset="0"/>
            </a:endParaRPr>
          </a:p>
          <a:p>
            <a:pPr marL="754063" marR="0" lvl="0" indent="-339725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"/>
            </a:pPr>
            <a:r>
              <a:rPr lang="en-US" sz="2400" u="sng" dirty="0">
                <a:latin typeface="Arial" panose="020B0604020202020204" pitchFamily="34" charset="0"/>
                <a:ea typeface="Calibri" panose="020F0502020204030204" pitchFamily="34" charset="0"/>
                <a:cs typeface="Times New Roman (Body CS)" panose="02020603050405020304" pitchFamily="18" charset="0"/>
              </a:rPr>
              <a:t>Subject/legal guardian: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 (Body CS)" panose="02020603050405020304" pitchFamily="18" charset="0"/>
              </a:rPr>
              <a:t> main consent form</a:t>
            </a:r>
            <a:endParaRPr lang="en-US" sz="3600" dirty="0">
              <a:latin typeface="Arial" panose="020B0604020202020204" pitchFamily="34" charset="0"/>
              <a:ea typeface="Calibri" panose="020F0502020204030204" pitchFamily="34" charset="0"/>
              <a:cs typeface="Times New Roman (Body CS)" panose="02020603050405020304" pitchFamily="18" charset="0"/>
            </a:endParaRPr>
          </a:p>
          <a:p>
            <a:pPr marL="754063" marR="0" lvl="0" indent="-339725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"/>
            </a:pPr>
            <a:r>
              <a:rPr lang="en-US" sz="2400" u="sng" dirty="0">
                <a:latin typeface="Arial" panose="020B0604020202020204" pitchFamily="34" charset="0"/>
                <a:ea typeface="Calibri" panose="020F0502020204030204" pitchFamily="34" charset="0"/>
                <a:cs typeface="Times New Roman (Body CS)" panose="02020603050405020304" pitchFamily="18" charset="0"/>
              </a:rPr>
              <a:t>Child subject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 (Body CS)" panose="02020603050405020304" pitchFamily="18" charset="0"/>
              </a:rPr>
              <a:t>: if a separate assent form is required, the child must receive a copy of the assent form</a:t>
            </a:r>
            <a:endParaRPr lang="en-US" sz="3600" dirty="0">
              <a:latin typeface="Arial" panose="020B0604020202020204" pitchFamily="34" charset="0"/>
              <a:ea typeface="Calibri" panose="020F0502020204030204" pitchFamily="34" charset="0"/>
              <a:cs typeface="Times New Roman (Body CS)" panose="02020603050405020304" pitchFamily="18" charset="0"/>
            </a:endParaRPr>
          </a:p>
          <a:p>
            <a:pPr marL="754063" marR="0" lvl="0" indent="-339725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"/>
            </a:pPr>
            <a:r>
              <a:rPr lang="en-US" sz="2400" u="sng" dirty="0">
                <a:latin typeface="Arial" panose="020B0604020202020204" pitchFamily="34" charset="0"/>
                <a:ea typeface="Calibri" panose="020F0502020204030204" pitchFamily="34" charset="0"/>
                <a:cs typeface="Times New Roman (Body CS)" panose="02020603050405020304" pitchFamily="18" charset="0"/>
              </a:rPr>
              <a:t>Interpreter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 (Body CS)" panose="02020603050405020304" pitchFamily="18" charset="0"/>
              </a:rPr>
              <a:t>: if English is not the primary language of the subject and/or legal guardian, an interpreter should be identified prior to consent discussion</a:t>
            </a:r>
            <a:endParaRPr lang="en-US" sz="3600" dirty="0">
              <a:latin typeface="Arial" panose="020B0604020202020204" pitchFamily="34" charset="0"/>
              <a:ea typeface="Calibri" panose="020F0502020204030204" pitchFamily="34" charset="0"/>
              <a:cs typeface="Times New Roman (Body CS)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940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6ABDC3-9FEC-FB4E-ABE2-2F581BE78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CE68-25E0-46BD-9548-CC4778AE0A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4E877A-23D0-3D4D-800E-19789652A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Informed Consent Process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159EA772-91D0-ED4B-AA96-82E5B3A18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3"/>
            <a:ext cx="8229600" cy="4525963"/>
          </a:xfrm>
        </p:spPr>
        <p:txBody>
          <a:bodyPr>
            <a:noAutofit/>
          </a:bodyPr>
          <a:lstStyle/>
          <a:p>
            <a:pPr marL="468313" marR="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 (Body CS)" panose="02020603050405020304" pitchFamily="18" charset="0"/>
              </a:rPr>
              <a:t>Schedule consent documentation</a:t>
            </a:r>
          </a:p>
          <a:p>
            <a:pPr marL="468313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 (Body CS)" panose="02020603050405020304" pitchFamily="18" charset="0"/>
              </a:rPr>
              <a:t>Consent-discussion (real-time)</a:t>
            </a:r>
          </a:p>
          <a:p>
            <a:pPr marL="754063" marR="0" lvl="0" indent="-176213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"/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 (Body CS)" panose="02020603050405020304" pitchFamily="18" charset="0"/>
              </a:rPr>
              <a:t>PI/authorized staff provides an overview of the study and reviews the consent document with subject/guardian</a:t>
            </a:r>
          </a:p>
          <a:p>
            <a:pPr marL="754063" marR="0" lvl="0" indent="-176213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"/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 (Body CS)" panose="02020603050405020304" pitchFamily="18" charset="0"/>
              </a:rPr>
              <a:t>Subject/guardian able to ask questions</a:t>
            </a:r>
          </a:p>
          <a:p>
            <a:pPr marL="468313" marR="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 (Body CS)" panose="02020603050405020304" pitchFamily="18" charset="0"/>
              </a:rPr>
              <a:t>Signatures</a:t>
            </a:r>
          </a:p>
          <a:p>
            <a:pPr marL="468313" marR="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 (Body CS)" panose="02020603050405020304" pitchFamily="18" charset="0"/>
              </a:rPr>
              <a:t>Complete consent process (distribute copies and file as required)</a:t>
            </a:r>
          </a:p>
          <a:p>
            <a:pPr marL="468313" marR="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 (Body CS)" panose="02020603050405020304" pitchFamily="18" charset="0"/>
              </a:rPr>
              <a:t>Document Process</a:t>
            </a:r>
          </a:p>
          <a:p>
            <a:pPr marL="754063" marR="0" lvl="0" indent="-176213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"/>
            </a:pP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Times New Roman (Body CS)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654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04AB48-AEFF-3346-8E43-67DE53FB5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CE68-25E0-46BD-9548-CC4778AE0A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8476CDF-F2B8-5A42-A59B-8E946137A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Methods for Obtaining Written Consent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5DEBDBD-E174-4A42-B7F3-472D19749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5138" indent="-465138"/>
            <a:r>
              <a:rPr lang="en-US" b="1" dirty="0"/>
              <a:t>In-person</a:t>
            </a:r>
            <a:r>
              <a:rPr lang="en-US" dirty="0"/>
              <a:t> (physically face-to-face)</a:t>
            </a:r>
          </a:p>
          <a:p>
            <a:pPr marL="457188" lvl="1" indent="0">
              <a:spcBef>
                <a:spcPts val="624"/>
              </a:spcBef>
              <a:buNone/>
            </a:pPr>
            <a:r>
              <a:rPr lang="en-US" sz="2000" dirty="0"/>
              <a:t>IRB policy: </a:t>
            </a:r>
            <a:r>
              <a:rPr lang="en-US" sz="2000" dirty="0">
                <a:hlinkClick r:id="rId2"/>
              </a:rPr>
              <a:t>General Information: Informed Consent and Parental Permission </a:t>
            </a:r>
            <a:endParaRPr lang="en-US" sz="2000" dirty="0"/>
          </a:p>
          <a:p>
            <a:endParaRPr lang="en-US" dirty="0"/>
          </a:p>
          <a:p>
            <a:pPr marL="401638" indent="-390525"/>
            <a:r>
              <a:rPr lang="en-US" b="1" dirty="0"/>
              <a:t>Remotely</a:t>
            </a:r>
            <a:r>
              <a:rPr lang="en-US" dirty="0"/>
              <a:t> (physically apart, but conversation in real-time)</a:t>
            </a:r>
          </a:p>
          <a:p>
            <a:pPr marL="457188" lvl="1" indent="0">
              <a:spcBef>
                <a:spcPts val="624"/>
              </a:spcBef>
              <a:buNone/>
            </a:pPr>
            <a:r>
              <a:rPr lang="en-US" sz="2000" dirty="0"/>
              <a:t>IRB policy: </a:t>
            </a:r>
            <a:r>
              <a:rPr lang="en-US" sz="2000" dirty="0">
                <a:hlinkClick r:id="rId3"/>
              </a:rPr>
              <a:t>Remote Consent: Process and Documentation</a:t>
            </a:r>
            <a:endParaRPr lang="en-US" sz="2000" dirty="0"/>
          </a:p>
          <a:p>
            <a:pPr marL="457188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95667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oh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4719</TotalTime>
  <Words>821</Words>
  <Application>Microsoft Macintosh PowerPoint</Application>
  <PresentationFormat>On-screen Show (4:3)</PresentationFormat>
  <Paragraphs>112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36" baseType="lpstr">
      <vt:lpstr>Brush Script MT</vt:lpstr>
      <vt:lpstr>Arial</vt:lpstr>
      <vt:lpstr>Ayuthaya</vt:lpstr>
      <vt:lpstr>Bradley Hand ITC</vt:lpstr>
      <vt:lpstr>Calibri</vt:lpstr>
      <vt:lpstr>Calibri Light</vt:lpstr>
      <vt:lpstr>Century Gothic</vt:lpstr>
      <vt:lpstr>Segoe Script</vt:lpstr>
      <vt:lpstr>Snap ITC</vt:lpstr>
      <vt:lpstr>System Font Regular</vt:lpstr>
      <vt:lpstr>Tahoma</vt:lpstr>
      <vt:lpstr>Times New Roman</vt:lpstr>
      <vt:lpstr>Times New Roman (Body CS)</vt:lpstr>
      <vt:lpstr>Tunga</vt:lpstr>
      <vt:lpstr>Viner Hand ITC</vt:lpstr>
      <vt:lpstr>Wingdings</vt:lpstr>
      <vt:lpstr>Office Theme</vt:lpstr>
      <vt:lpstr>Soho</vt:lpstr>
      <vt:lpstr>1_Office Theme</vt:lpstr>
      <vt:lpstr>  Not just a signature!</vt:lpstr>
      <vt:lpstr>  EQuIP: Education &amp; Quality Improvement Program</vt:lpstr>
      <vt:lpstr>Program goal</vt:lpstr>
      <vt:lpstr>Helping our Research Coordinators</vt:lpstr>
      <vt:lpstr>Objectives</vt:lpstr>
      <vt:lpstr>Informed Consent Process</vt:lpstr>
      <vt:lpstr>Informed Consent Process</vt:lpstr>
      <vt:lpstr>Informed Consent Process</vt:lpstr>
      <vt:lpstr>Methods for Obtaining Written Consent</vt:lpstr>
      <vt:lpstr>Methods for Obtaining Written Consent</vt:lpstr>
      <vt:lpstr>Where to file Informed consent</vt:lpstr>
      <vt:lpstr>How do I determine when a signed consent form should be uploaded in subject’s Medical Records?</vt:lpstr>
      <vt:lpstr>PowerPoint Presentation</vt:lpstr>
      <vt:lpstr>How to upload to Medical Records</vt:lpstr>
      <vt:lpstr>PowerPoint Presentation</vt:lpstr>
      <vt:lpstr>Documenting Consent Process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Documenting and Filing Informed Consent Remotely</dc:title>
  <dc:creator>Eunice Yim Newbert</dc:creator>
  <cp:lastModifiedBy>Eunice Yim Newbert</cp:lastModifiedBy>
  <cp:revision>29</cp:revision>
  <dcterms:created xsi:type="dcterms:W3CDTF">2021-02-05T15:24:43Z</dcterms:created>
  <dcterms:modified xsi:type="dcterms:W3CDTF">2021-02-10T18:42:47Z</dcterms:modified>
</cp:coreProperties>
</file>