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4" r:id="rId2"/>
    <p:sldMasterId id="2147483686" r:id="rId3"/>
  </p:sldMasterIdLst>
  <p:notesMasterIdLst>
    <p:notesMasterId r:id="rId28"/>
  </p:notesMasterIdLst>
  <p:sldIdLst>
    <p:sldId id="381" r:id="rId4"/>
    <p:sldId id="425" r:id="rId5"/>
    <p:sldId id="357" r:id="rId6"/>
    <p:sldId id="423" r:id="rId7"/>
    <p:sldId id="447" r:id="rId8"/>
    <p:sldId id="448" r:id="rId9"/>
    <p:sldId id="450" r:id="rId10"/>
    <p:sldId id="449" r:id="rId11"/>
    <p:sldId id="360" r:id="rId12"/>
    <p:sldId id="452" r:id="rId13"/>
    <p:sldId id="451" r:id="rId14"/>
    <p:sldId id="453" r:id="rId15"/>
    <p:sldId id="365" r:id="rId16"/>
    <p:sldId id="454" r:id="rId17"/>
    <p:sldId id="455" r:id="rId18"/>
    <p:sldId id="366" r:id="rId19"/>
    <p:sldId id="363" r:id="rId20"/>
    <p:sldId id="456" r:id="rId21"/>
    <p:sldId id="367" r:id="rId22"/>
    <p:sldId id="368" r:id="rId23"/>
    <p:sldId id="370" r:id="rId24"/>
    <p:sldId id="458" r:id="rId25"/>
    <p:sldId id="429" r:id="rId26"/>
    <p:sldId id="45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 snapToObjects="1">
      <p:cViewPr varScale="1">
        <p:scale>
          <a:sx n="101" d="100"/>
          <a:sy n="101" d="100"/>
        </p:scale>
        <p:origin x="1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808B3-1E91-DE41-B1C3-81965EC5AF47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815CF-89FE-764C-9D25-B57DF87A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815CF-89FE-764C-9D25-B57DF87A9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38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we prepare – </a:t>
            </a:r>
          </a:p>
          <a:p>
            <a:endParaRPr lang="en-US" dirty="0"/>
          </a:p>
          <a:p>
            <a:r>
              <a:rPr lang="en-US" dirty="0"/>
              <a:t>Standard</a:t>
            </a:r>
            <a:r>
              <a:rPr lang="en-US" baseline="0" dirty="0"/>
              <a:t> checklist we tailor prior to visit.  Based on approved protocol, we tailor the checklist to what we expect to see (research type – drug </a:t>
            </a:r>
            <a:r>
              <a:rPr lang="en-US" baseline="0" dirty="0">
                <a:sym typeface="Wingdings"/>
              </a:rPr>
              <a:t> accountability log)</a:t>
            </a:r>
          </a:p>
          <a:p>
            <a:r>
              <a:rPr lang="en-US" baseline="0" dirty="0">
                <a:sym typeface="Wingdings"/>
              </a:rPr>
              <a:t>We tailor checklist for study documents and one for subject files</a:t>
            </a:r>
          </a:p>
          <a:p>
            <a:r>
              <a:rPr lang="en-US" baseline="0" dirty="0">
                <a:sym typeface="Wingdings"/>
              </a:rPr>
              <a:t>We select a % of subjects</a:t>
            </a:r>
          </a:p>
          <a:p>
            <a:r>
              <a:rPr lang="en-US" baseline="0" dirty="0">
                <a:sym typeface="Wingdings"/>
              </a:rPr>
              <a:t>But we aim to check 100% of consent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035-9C3A-4B82-BFEF-2C312C0CB9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69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we prepare – </a:t>
            </a:r>
          </a:p>
          <a:p>
            <a:endParaRPr lang="en-US" dirty="0"/>
          </a:p>
          <a:p>
            <a:r>
              <a:rPr lang="en-US" dirty="0"/>
              <a:t>Standard</a:t>
            </a:r>
            <a:r>
              <a:rPr lang="en-US" baseline="0" dirty="0"/>
              <a:t> checklist we tailor prior to visit.  Based on approved protocol, we tailor the checklist to what we expect to see (research type – drug </a:t>
            </a:r>
            <a:r>
              <a:rPr lang="en-US" baseline="0" dirty="0">
                <a:sym typeface="Wingdings"/>
              </a:rPr>
              <a:t> accountability log)</a:t>
            </a:r>
          </a:p>
          <a:p>
            <a:r>
              <a:rPr lang="en-US" baseline="0" dirty="0">
                <a:sym typeface="Wingdings"/>
              </a:rPr>
              <a:t>We tailor checklist for study documents and one for subject files</a:t>
            </a:r>
          </a:p>
          <a:p>
            <a:r>
              <a:rPr lang="en-US" baseline="0" dirty="0">
                <a:sym typeface="Wingdings"/>
              </a:rPr>
              <a:t>We select a % of subjects</a:t>
            </a:r>
          </a:p>
          <a:p>
            <a:r>
              <a:rPr lang="en-US" baseline="0" dirty="0">
                <a:sym typeface="Wingdings"/>
              </a:rPr>
              <a:t>But we aim to check 100% of consent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035-9C3A-4B82-BFEF-2C312C0CB9DC}" type="slidenum">
              <a:rPr lang="en-US" smtClean="0">
                <a:solidFill>
                  <a:srgbClr val="1F497D"/>
                </a:solidFill>
              </a:rPr>
              <a:pPr/>
              <a:t>16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6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we prepare – </a:t>
            </a:r>
          </a:p>
          <a:p>
            <a:endParaRPr lang="en-US" dirty="0"/>
          </a:p>
          <a:p>
            <a:r>
              <a:rPr lang="en-US" dirty="0"/>
              <a:t>Standard</a:t>
            </a:r>
            <a:r>
              <a:rPr lang="en-US" baseline="0" dirty="0"/>
              <a:t> checklist we tailor prior to visit.  Based on approved protocol, we tailor the checklist to what we expect to see (research type – drug </a:t>
            </a:r>
            <a:r>
              <a:rPr lang="en-US" baseline="0" dirty="0">
                <a:sym typeface="Wingdings"/>
              </a:rPr>
              <a:t> accountability log)</a:t>
            </a:r>
          </a:p>
          <a:p>
            <a:r>
              <a:rPr lang="en-US" baseline="0" dirty="0">
                <a:sym typeface="Wingdings"/>
              </a:rPr>
              <a:t>We tailor checklist for study documents and one for subject files</a:t>
            </a:r>
          </a:p>
          <a:p>
            <a:r>
              <a:rPr lang="en-US" baseline="0" dirty="0">
                <a:sym typeface="Wingdings"/>
              </a:rPr>
              <a:t>We select a % of subjects</a:t>
            </a:r>
          </a:p>
          <a:p>
            <a:r>
              <a:rPr lang="en-US" baseline="0" dirty="0">
                <a:sym typeface="Wingdings"/>
              </a:rPr>
              <a:t>But we aim to check 100% of consent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035-9C3A-4B82-BFEF-2C312C0CB9DC}" type="slidenum">
              <a:rPr lang="en-US" smtClean="0">
                <a:solidFill>
                  <a:srgbClr val="1F497D"/>
                </a:solidFill>
              </a:rPr>
              <a:pPr/>
              <a:t>17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96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we prepare – </a:t>
            </a:r>
          </a:p>
          <a:p>
            <a:endParaRPr lang="en-US" dirty="0"/>
          </a:p>
          <a:p>
            <a:r>
              <a:rPr lang="en-US" dirty="0"/>
              <a:t>Standard</a:t>
            </a:r>
            <a:r>
              <a:rPr lang="en-US" baseline="0" dirty="0"/>
              <a:t> checklist we tailor prior to visit.  Based on approved protocol, we tailor the checklist to what we expect to see (research type – drug </a:t>
            </a:r>
            <a:r>
              <a:rPr lang="en-US" baseline="0" dirty="0">
                <a:sym typeface="Wingdings"/>
              </a:rPr>
              <a:t> accountability log)</a:t>
            </a:r>
          </a:p>
          <a:p>
            <a:r>
              <a:rPr lang="en-US" baseline="0" dirty="0">
                <a:sym typeface="Wingdings"/>
              </a:rPr>
              <a:t>We tailor checklist for study documents and one for subject files</a:t>
            </a:r>
          </a:p>
          <a:p>
            <a:r>
              <a:rPr lang="en-US" baseline="0" dirty="0">
                <a:sym typeface="Wingdings"/>
              </a:rPr>
              <a:t>We select a % of subjects</a:t>
            </a:r>
          </a:p>
          <a:p>
            <a:r>
              <a:rPr lang="en-US" baseline="0" dirty="0">
                <a:sym typeface="Wingdings"/>
              </a:rPr>
              <a:t>But we aim to check 100% of consent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035-9C3A-4B82-BFEF-2C312C0CB9DC}" type="slidenum">
              <a:rPr lang="en-US" smtClean="0">
                <a:solidFill>
                  <a:srgbClr val="1F497D"/>
                </a:solidFill>
              </a:rPr>
              <a:pPr/>
              <a:t>18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32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we prepare – </a:t>
            </a:r>
          </a:p>
          <a:p>
            <a:endParaRPr lang="en-US" dirty="0"/>
          </a:p>
          <a:p>
            <a:r>
              <a:rPr lang="en-US" dirty="0"/>
              <a:t>Standard</a:t>
            </a:r>
            <a:r>
              <a:rPr lang="en-US" baseline="0" dirty="0"/>
              <a:t> checklist we tailor prior to visit.  Based on approved protocol, we tailor the checklist to what we expect to see (research type – drug </a:t>
            </a:r>
            <a:r>
              <a:rPr lang="en-US" baseline="0" dirty="0">
                <a:sym typeface="Wingdings"/>
              </a:rPr>
              <a:t> accountability log)</a:t>
            </a:r>
          </a:p>
          <a:p>
            <a:r>
              <a:rPr lang="en-US" baseline="0" dirty="0">
                <a:sym typeface="Wingdings"/>
              </a:rPr>
              <a:t>We tailor checklist for study documents and one for subject files</a:t>
            </a:r>
          </a:p>
          <a:p>
            <a:r>
              <a:rPr lang="en-US" baseline="0" dirty="0">
                <a:sym typeface="Wingdings"/>
              </a:rPr>
              <a:t>We select a % of subjects</a:t>
            </a:r>
          </a:p>
          <a:p>
            <a:r>
              <a:rPr lang="en-US" baseline="0" dirty="0">
                <a:sym typeface="Wingdings"/>
              </a:rPr>
              <a:t>But we aim to check 100% of consent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035-9C3A-4B82-BFEF-2C312C0CB9DC}" type="slidenum">
              <a:rPr lang="en-US" smtClean="0">
                <a:solidFill>
                  <a:srgbClr val="1F497D"/>
                </a:solidFill>
              </a:rPr>
              <a:pPr/>
              <a:t>19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9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we prepare – </a:t>
            </a:r>
          </a:p>
          <a:p>
            <a:endParaRPr lang="en-US" dirty="0"/>
          </a:p>
          <a:p>
            <a:r>
              <a:rPr lang="en-US" dirty="0"/>
              <a:t>Standard</a:t>
            </a:r>
            <a:r>
              <a:rPr lang="en-US" baseline="0" dirty="0"/>
              <a:t> checklist we tailor prior to visit.  Based on approved protocol, we tailor the checklist to what we expect to see (research type – drug </a:t>
            </a:r>
            <a:r>
              <a:rPr lang="en-US" baseline="0" dirty="0">
                <a:sym typeface="Wingdings"/>
              </a:rPr>
              <a:t> accountability log)</a:t>
            </a:r>
          </a:p>
          <a:p>
            <a:r>
              <a:rPr lang="en-US" baseline="0" dirty="0">
                <a:sym typeface="Wingdings"/>
              </a:rPr>
              <a:t>We tailor checklist for study documents and one for subject files</a:t>
            </a:r>
          </a:p>
          <a:p>
            <a:r>
              <a:rPr lang="en-US" baseline="0" dirty="0">
                <a:sym typeface="Wingdings"/>
              </a:rPr>
              <a:t>We select a % of subjects</a:t>
            </a:r>
          </a:p>
          <a:p>
            <a:r>
              <a:rPr lang="en-US" baseline="0" dirty="0">
                <a:sym typeface="Wingdings"/>
              </a:rPr>
              <a:t>But we aim to check 100% of consent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035-9C3A-4B82-BFEF-2C312C0CB9DC}" type="slidenum">
              <a:rPr lang="en-US" smtClean="0">
                <a:solidFill>
                  <a:srgbClr val="1F497D"/>
                </a:solidFill>
              </a:rPr>
              <a:pPr/>
              <a:t>20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35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we prepare – </a:t>
            </a:r>
          </a:p>
          <a:p>
            <a:endParaRPr lang="en-US" dirty="0"/>
          </a:p>
          <a:p>
            <a:r>
              <a:rPr lang="en-US" dirty="0"/>
              <a:t>Standard</a:t>
            </a:r>
            <a:r>
              <a:rPr lang="en-US" baseline="0" dirty="0"/>
              <a:t> checklist we tailor prior to visit.  Based on approved protocol, we tailor the checklist to what we expect to see (research type – drug </a:t>
            </a:r>
            <a:r>
              <a:rPr lang="en-US" baseline="0" dirty="0">
                <a:sym typeface="Wingdings"/>
              </a:rPr>
              <a:t> accountability log)</a:t>
            </a:r>
          </a:p>
          <a:p>
            <a:r>
              <a:rPr lang="en-US" baseline="0" dirty="0">
                <a:sym typeface="Wingdings"/>
              </a:rPr>
              <a:t>We tailor checklist for study documents and one for subject files</a:t>
            </a:r>
          </a:p>
          <a:p>
            <a:r>
              <a:rPr lang="en-US" baseline="0" dirty="0">
                <a:sym typeface="Wingdings"/>
              </a:rPr>
              <a:t>We select a % of subjects</a:t>
            </a:r>
          </a:p>
          <a:p>
            <a:r>
              <a:rPr lang="en-US" baseline="0" dirty="0">
                <a:sym typeface="Wingdings"/>
              </a:rPr>
              <a:t>But we aim to check 100% of consent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035-9C3A-4B82-BFEF-2C312C0CB9DC}" type="slidenum">
              <a:rPr lang="en-US" smtClean="0">
                <a:solidFill>
                  <a:srgbClr val="1F497D"/>
                </a:solidFill>
              </a:rPr>
              <a:pPr/>
              <a:t>21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6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19035-9C3A-4B82-BFEF-2C312C0CB9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57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75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you don’t know what is expected until someone outside tells you</a:t>
            </a:r>
          </a:p>
          <a:p>
            <a:r>
              <a:rPr lang="en-US" dirty="0"/>
              <a:t>It is hard to self-correct</a:t>
            </a:r>
          </a:p>
          <a:p>
            <a:r>
              <a:rPr lang="en-US" dirty="0"/>
              <a:t>Errors happen.  On-going errors are a problem.  Continuing non-compliance (definition)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815CF-89FE-764C-9D25-B57DF87A9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0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we prepare – </a:t>
            </a:r>
          </a:p>
          <a:p>
            <a:endParaRPr lang="en-US" dirty="0"/>
          </a:p>
          <a:p>
            <a:r>
              <a:rPr lang="en-US" dirty="0"/>
              <a:t>Standard</a:t>
            </a:r>
            <a:r>
              <a:rPr lang="en-US" baseline="0" dirty="0"/>
              <a:t> checklist we tailor prior to visit.  Based on approved protocol, we tailor the checklist to what we expect to see (research type – drug </a:t>
            </a:r>
            <a:r>
              <a:rPr lang="en-US" baseline="0" dirty="0">
                <a:sym typeface="Wingdings"/>
              </a:rPr>
              <a:t> accountability log)</a:t>
            </a:r>
          </a:p>
          <a:p>
            <a:r>
              <a:rPr lang="en-US" baseline="0" dirty="0">
                <a:sym typeface="Wingdings"/>
              </a:rPr>
              <a:t>We tailor checklist for study documents and one for subject files</a:t>
            </a:r>
          </a:p>
          <a:p>
            <a:r>
              <a:rPr lang="en-US" baseline="0" dirty="0">
                <a:sym typeface="Wingdings"/>
              </a:rPr>
              <a:t>We select a % of subjects</a:t>
            </a:r>
          </a:p>
          <a:p>
            <a:r>
              <a:rPr lang="en-US" baseline="0" dirty="0">
                <a:sym typeface="Wingdings"/>
              </a:rPr>
              <a:t>But we aim to check 100% of consent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035-9C3A-4B82-BFEF-2C312C0CB9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4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we prepare – </a:t>
            </a:r>
          </a:p>
          <a:p>
            <a:endParaRPr lang="en-US" dirty="0"/>
          </a:p>
          <a:p>
            <a:r>
              <a:rPr lang="en-US" dirty="0"/>
              <a:t>Standard</a:t>
            </a:r>
            <a:r>
              <a:rPr lang="en-US" baseline="0" dirty="0"/>
              <a:t> checklist we tailor prior to visit.  Based on approved protocol, we tailor the checklist to what we expect to see (research type – drug </a:t>
            </a:r>
            <a:r>
              <a:rPr lang="en-US" baseline="0" dirty="0">
                <a:sym typeface="Wingdings"/>
              </a:rPr>
              <a:t> accountability log)</a:t>
            </a:r>
          </a:p>
          <a:p>
            <a:r>
              <a:rPr lang="en-US" baseline="0" dirty="0">
                <a:sym typeface="Wingdings"/>
              </a:rPr>
              <a:t>We tailor checklist for study documents and one for subject files</a:t>
            </a:r>
          </a:p>
          <a:p>
            <a:r>
              <a:rPr lang="en-US" baseline="0" dirty="0">
                <a:sym typeface="Wingdings"/>
              </a:rPr>
              <a:t>We select a % of subjects</a:t>
            </a:r>
          </a:p>
          <a:p>
            <a:r>
              <a:rPr lang="en-US" baseline="0" dirty="0">
                <a:sym typeface="Wingdings"/>
              </a:rPr>
              <a:t>But we aim to check 100% of consent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035-9C3A-4B82-BFEF-2C312C0CB9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23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we prepare – </a:t>
            </a:r>
          </a:p>
          <a:p>
            <a:endParaRPr lang="en-US" dirty="0"/>
          </a:p>
          <a:p>
            <a:r>
              <a:rPr lang="en-US" dirty="0"/>
              <a:t>Standard</a:t>
            </a:r>
            <a:r>
              <a:rPr lang="en-US" baseline="0" dirty="0"/>
              <a:t> checklist we tailor prior to visit.  Based on approved protocol, we tailor the checklist to what we expect to see (research type – drug </a:t>
            </a:r>
            <a:r>
              <a:rPr lang="en-US" baseline="0" dirty="0">
                <a:sym typeface="Wingdings"/>
              </a:rPr>
              <a:t> accountability log)</a:t>
            </a:r>
          </a:p>
          <a:p>
            <a:r>
              <a:rPr lang="en-US" baseline="0" dirty="0">
                <a:sym typeface="Wingdings"/>
              </a:rPr>
              <a:t>We tailor checklist for study documents and one for subject files</a:t>
            </a:r>
          </a:p>
          <a:p>
            <a:r>
              <a:rPr lang="en-US" baseline="0" dirty="0">
                <a:sym typeface="Wingdings"/>
              </a:rPr>
              <a:t>We select a % of subjects</a:t>
            </a:r>
          </a:p>
          <a:p>
            <a:r>
              <a:rPr lang="en-US" baseline="0" dirty="0">
                <a:sym typeface="Wingdings"/>
              </a:rPr>
              <a:t>But we aim to check 100% of consent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035-9C3A-4B82-BFEF-2C312C0CB9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17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we prepare – </a:t>
            </a:r>
          </a:p>
          <a:p>
            <a:endParaRPr lang="en-US" dirty="0"/>
          </a:p>
          <a:p>
            <a:r>
              <a:rPr lang="en-US" dirty="0"/>
              <a:t>Standard</a:t>
            </a:r>
            <a:r>
              <a:rPr lang="en-US" baseline="0" dirty="0"/>
              <a:t> checklist we tailor prior to visit.  Based on approved protocol, we tailor the checklist to what we expect to see (research type – drug </a:t>
            </a:r>
            <a:r>
              <a:rPr lang="en-US" baseline="0" dirty="0">
                <a:sym typeface="Wingdings"/>
              </a:rPr>
              <a:t> accountability log)</a:t>
            </a:r>
          </a:p>
          <a:p>
            <a:r>
              <a:rPr lang="en-US" baseline="0" dirty="0">
                <a:sym typeface="Wingdings"/>
              </a:rPr>
              <a:t>We tailor checklist for study documents and one for subject files</a:t>
            </a:r>
          </a:p>
          <a:p>
            <a:r>
              <a:rPr lang="en-US" baseline="0" dirty="0">
                <a:sym typeface="Wingdings"/>
              </a:rPr>
              <a:t>We select a % of subjects</a:t>
            </a:r>
          </a:p>
          <a:p>
            <a:r>
              <a:rPr lang="en-US" baseline="0" dirty="0">
                <a:sym typeface="Wingdings"/>
              </a:rPr>
              <a:t>But we aim to check 100% of consent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035-9C3A-4B82-BFEF-2C312C0CB9DC}" type="slidenum">
              <a:rPr lang="en-US" smtClean="0">
                <a:solidFill>
                  <a:srgbClr val="1F497D"/>
                </a:solidFill>
              </a:rPr>
              <a:pPr/>
              <a:t>13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49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how we prepare – </a:t>
            </a:r>
          </a:p>
          <a:p>
            <a:endParaRPr lang="en-US" dirty="0"/>
          </a:p>
          <a:p>
            <a:r>
              <a:rPr lang="en-US" dirty="0"/>
              <a:t>Standard</a:t>
            </a:r>
            <a:r>
              <a:rPr lang="en-US" baseline="0" dirty="0"/>
              <a:t> checklist we tailor prior to visit.  Based on approved protocol, we tailor the checklist to what we expect to see (research type – drug </a:t>
            </a:r>
            <a:r>
              <a:rPr lang="en-US" baseline="0" dirty="0">
                <a:sym typeface="Wingdings"/>
              </a:rPr>
              <a:t> accountability log)</a:t>
            </a:r>
          </a:p>
          <a:p>
            <a:r>
              <a:rPr lang="en-US" baseline="0" dirty="0">
                <a:sym typeface="Wingdings"/>
              </a:rPr>
              <a:t>We tailor checklist for study documents and one for subject files</a:t>
            </a:r>
          </a:p>
          <a:p>
            <a:r>
              <a:rPr lang="en-US" baseline="0" dirty="0">
                <a:sym typeface="Wingdings"/>
              </a:rPr>
              <a:t>We select a % of subjects</a:t>
            </a:r>
          </a:p>
          <a:p>
            <a:r>
              <a:rPr lang="en-US" baseline="0" dirty="0">
                <a:sym typeface="Wingdings"/>
              </a:rPr>
              <a:t>But we aim to check 100% of consent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9035-9C3A-4B82-BFEF-2C312C0CB9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5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9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6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66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3EF8-6370-48B9-AFF3-E0A6D7BF7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11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0668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4ADB-5781-45C8-8FFB-8FF9F81EA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4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8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2" y="2895603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unga" pitchFamily="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E517-3847-449A-8C43-92CC65CFB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3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28600" y="10668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52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52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1"/>
          <p:cNvSpPr>
            <a:spLocks noGrp="1"/>
          </p:cNvSpPr>
          <p:nvPr>
            <p:ph type="title"/>
          </p:nvPr>
        </p:nvSpPr>
        <p:spPr>
          <a:xfrm>
            <a:off x="228600" y="2286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69FD-78C2-4322-B0CF-0D7E08C25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9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28600" y="10668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228600" y="2286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A310-ACC6-4147-91C8-F95480BA4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00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213F-AA61-493A-ADB2-7B0585ECE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1" baseline="0" dirty="0" smtClean="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ahom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743327" y="6429375"/>
            <a:ext cx="4086225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ABB2-C420-46C3-A00A-23489804B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13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46" indent="1588">
              <a:buNone/>
              <a:defRPr>
                <a:solidFill>
                  <a:schemeClr val="bg2"/>
                </a:solidFill>
              </a:defRPr>
            </a:lvl2pPr>
            <a:lvl3pPr marL="344479" indent="6351">
              <a:buNone/>
              <a:defRPr>
                <a:solidFill>
                  <a:schemeClr val="bg2"/>
                </a:solidFill>
              </a:defRPr>
            </a:lvl3pPr>
            <a:lvl4pPr marL="515926" indent="3175">
              <a:buNone/>
              <a:defRPr>
                <a:solidFill>
                  <a:schemeClr val="bg2"/>
                </a:solidFill>
              </a:defRPr>
            </a:lvl4pPr>
            <a:lvl5pPr marL="688957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743327" y="6429375"/>
            <a:ext cx="4086225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5C28-FB5D-4F0F-AC9D-134A7D959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1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pPr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1DF37C-38C2-C843-9DF7-358D052EDD25}"/>
              </a:ext>
            </a:extLst>
          </p:cNvPr>
          <p:cNvCxnSpPr>
            <a:cxnSpLocks/>
          </p:cNvCxnSpPr>
          <p:nvPr userDrawn="1"/>
        </p:nvCxnSpPr>
        <p:spPr>
          <a:xfrm flipV="1">
            <a:off x="628650" y="1425040"/>
            <a:ext cx="7886700" cy="1"/>
          </a:xfrm>
          <a:prstGeom prst="line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324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228600" y="228600"/>
            <a:ext cx="859155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>
              <a:defRPr/>
            </a:pPr>
            <a:endParaRPr lang="en-US" sz="4000" dirty="0"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12192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3810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DBCB-360A-405D-BFA8-D8BDD0EAA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09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3327" y="6429375"/>
            <a:ext cx="4086225" cy="2921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D177-299D-453C-8684-1D92F2EC7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228600" y="228600"/>
            <a:ext cx="859155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>
              <a:defRPr/>
            </a:pPr>
            <a:endParaRPr lang="en-US" sz="4000" dirty="0"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2192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1529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41529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938592"/>
            <a:ext cx="41529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1"/>
          <p:cNvSpPr>
            <a:spLocks noGrp="1"/>
          </p:cNvSpPr>
          <p:nvPr>
            <p:ph type="title"/>
          </p:nvPr>
        </p:nvSpPr>
        <p:spPr>
          <a:xfrm>
            <a:off x="381000" y="381001"/>
            <a:ext cx="859155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F50E-39BE-4947-ADF6-F2DA3FC82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60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607B-23B7-4D19-8F0F-291C7D1605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17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38" indent="-514338">
              <a:buClr>
                <a:schemeClr val="tx1">
                  <a:lumMod val="85000"/>
                  <a:lumOff val="15000"/>
                </a:schemeClr>
              </a:buClr>
              <a:buSzPct val="90000"/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72B3-956B-42E4-BF7E-D2A7BAD8CA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246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A0AA-6927-42F4-A788-7487C0FF2F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51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D216-D4D1-4A68-A1E4-8CC3B9EE4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9442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FCE5-3E9F-4AFB-AFA9-478E585287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112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7C82-893B-437E-84A1-28BCDA26A5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048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7A9C-4E52-49BB-8A7A-2993D740B5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>
            <a:lvl1pPr marL="0" indent="0"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29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54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A16-405D-4D3E-9B68-0B00B5AAEE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37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581F-F92E-45A1-99A4-4E53FD56CE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33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56C2-3733-4737-89D0-6AB31F4F6E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64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E2C7-4722-4D91-B5E6-AAC3AD74E8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74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066800"/>
            <a:ext cx="8610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4"/>
            <a:ext cx="8591550" cy="9144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04ADB-5781-45C8-8FFB-8FF9F81EAE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16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3/8/21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2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3/8/21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2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100C-5459-164D-ADF9-C29B9C53AEDF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100C-5459-164D-ADF9-C29B9C53AEDF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90791-D702-FE42-89D6-BCA9D681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 smtClean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E98A24-81BE-4756-9F06-8ADD3A25A2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76200"/>
            <a:ext cx="859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19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2"/>
          </a:solidFill>
          <a:latin typeface="Times New Roman" panose="02020603050405020304" pitchFamily="18" charset="0"/>
          <a:ea typeface="Tunga" pitchFamily="2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5pPr>
      <a:lvl6pPr marL="457189"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6pPr>
      <a:lvl7pPr marL="914377"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7pPr>
      <a:lvl8pPr marL="1371566"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8pPr>
      <a:lvl9pPr marL="1828754" algn="l" rtl="0" fontAlgn="base">
        <a:spcBef>
          <a:spcPts val="40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Tunga" pitchFamily="2"/>
          <a:cs typeface="Tunga" pitchFamily="2"/>
        </a:defRPr>
      </a:lvl9pPr>
    </p:titleStyle>
    <p:bodyStyle>
      <a:lvl1pPr marL="230182" indent="-230182" algn="l" rtl="0" fontAlgn="base">
        <a:spcBef>
          <a:spcPts val="600"/>
        </a:spcBef>
        <a:spcAft>
          <a:spcPct val="0"/>
        </a:spcAft>
        <a:buClr>
          <a:srgbClr val="9E0000"/>
        </a:buClr>
        <a:buSzPct val="130000"/>
        <a:buFont typeface="Snap ITC" pitchFamily="82" charset="0"/>
        <a:buChar char="–"/>
        <a:defRPr sz="2200" kern="1200" spc="31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1pPr>
      <a:lvl2pPr marL="514338" indent="-168270" algn="l" rtl="0" fontAlgn="base">
        <a:spcBef>
          <a:spcPts val="600"/>
        </a:spcBef>
        <a:spcAft>
          <a:spcPct val="0"/>
        </a:spcAft>
        <a:buClr>
          <a:srgbClr val="860000"/>
        </a:buClr>
        <a:buSzPct val="150000"/>
        <a:buFont typeface="Brush Script MT" pitchFamily="66" charset="0"/>
        <a:buChar char="›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2pPr>
      <a:lvl3pPr marL="860404" indent="-176209" algn="l" rtl="0" fontAlgn="base">
        <a:spcBef>
          <a:spcPts val="600"/>
        </a:spcBef>
        <a:spcAft>
          <a:spcPct val="0"/>
        </a:spcAft>
        <a:buClr>
          <a:srgbClr val="C00000"/>
        </a:buClr>
        <a:buSzPct val="120000"/>
        <a:buFont typeface="Viner Hand ITC" pitchFamily="66" charset="0"/>
        <a:buChar char="•"/>
        <a:defRPr kern="1200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3pPr>
      <a:lvl4pPr marL="688957" indent="-173034" algn="l" rtl="0" fontAlgn="base">
        <a:spcBef>
          <a:spcPts val="600"/>
        </a:spcBef>
        <a:spcAft>
          <a:spcPct val="0"/>
        </a:spcAft>
        <a:buClr>
          <a:srgbClr val="C00000"/>
        </a:buClr>
        <a:buFont typeface="Wingdings" pitchFamily="2" charset="2"/>
        <a:buChar char=""/>
        <a:defRPr sz="1600" kern="1200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4pPr>
      <a:lvl5pPr marL="860404" indent="-173034" algn="l" rtl="0" fontAlgn="base">
        <a:spcBef>
          <a:spcPts val="600"/>
        </a:spcBef>
        <a:spcAft>
          <a:spcPct val="0"/>
        </a:spcAft>
        <a:buClr>
          <a:srgbClr val="C00000"/>
        </a:buClr>
        <a:buFont typeface="Wingdings" pitchFamily="2" charset="2"/>
        <a:buChar char=""/>
        <a:defRPr sz="1600" kern="1200">
          <a:solidFill>
            <a:schemeClr val="tx2"/>
          </a:solidFill>
          <a:latin typeface="Times New Roman" panose="02020603050405020304" pitchFamily="18" charset="0"/>
          <a:ea typeface="+mn-ea"/>
          <a:cs typeface="Tahoma" pitchFamily="34" charset="0"/>
        </a:defRPr>
      </a:lvl5pPr>
      <a:lvl6pPr marL="1051534" indent="-173732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09" indent="-173732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285" indent="-173732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160" indent="-173732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9DFD73B-AA98-47AE-8566-3CF1C099EE9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3/8/21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0D0102-73C7-1D46-BAAA-F5EA471E00DD}"/>
              </a:ext>
            </a:extLst>
          </p:cNvPr>
          <p:cNvCxnSpPr>
            <a:cxnSpLocks/>
          </p:cNvCxnSpPr>
          <p:nvPr userDrawn="1"/>
        </p:nvCxnSpPr>
        <p:spPr>
          <a:xfrm>
            <a:off x="1" y="1064044"/>
            <a:ext cx="9135794" cy="1"/>
          </a:xfrm>
          <a:prstGeom prst="line">
            <a:avLst/>
          </a:prstGeom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4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c-cherpprod/CHERP/sd/ResourceAdministration/Project/ProjectEditor?Project=com.webridge.entity.Entity%5bOID%5b77B6A945CFD20D4FB8C00B17D74ACA99%5d%5d&amp;Mode=smartform&amp;WizardPageOID=com.webridge.entity.Entity%5bOID%5b66F859E8013AF546B4F8525B47A564CA%5d%5d" TargetMode="External"/><Relationship Id="rId3" Type="http://schemas.openxmlformats.org/officeDocument/2006/relationships/hyperlink" Target="http://rc-cherpprod/CHERP/sd/Doc/0/VA7VEGJT0CR4TC21UFV6SMN1C8/Darras_Catylast%20Approval%20Letter%20%28signed%29.pdf" TargetMode="External"/><Relationship Id="rId7" Type="http://schemas.openxmlformats.org/officeDocument/2006/relationships/hyperlink" Target="http://rc-cherpprod/CHERP/sd/Doc/0/RE8FPK152U4K989EQ7EPMLLH73/IEF659EQKK64F778SMJCFJU644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rc-cherpprod/CHERP/sd/Rooms/RoomComponents/ProjectActivitiesView/ActivityDetailViewer?Activity=com.webridge.entity.Entity%5bOID%5b4A1B04638CE02E46BA9A51461817A921%5d%5d&amp;Container=com.webridge.entity.Entity%5bOID%5b93B72485651EDC45856C785CB59E12CD%5d%5d&amp;ProjectActivitiesView=com.webridge.entity.Entity%5bOID%5b5C9DFD4B8EAAA049AE471B745C782FDE%5d%5d&amp;tab2=com.webridge.entity.Entity%5BOID%5BC37DC766EA12C14086EBA99B0BE51EBE%5D%5D" TargetMode="External"/><Relationship Id="rId11" Type="http://schemas.openxmlformats.org/officeDocument/2006/relationships/hyperlink" Target="http://rc-cherpprod/CHERP/sd/Doc/0/URDGR20R3FD45934SACOVG4H45/O5M945AQBBEKL1PMS6HUUE8G40.pdf" TargetMode="External"/><Relationship Id="rId5" Type="http://schemas.openxmlformats.org/officeDocument/2006/relationships/hyperlink" Target="http://rc-cherpprod/CHERP/sd/Rooms/RoomComponents/ProjectActivitiesView/ActivityDetailViewer?Activity=com.webridge.entity.Entity%5bOID%5b7F7042A72D36244BB34BCF06D5204E00%5d%5d&amp;Container=com.webridge.entity.Entity%5bOID%5b93B72485651EDC45856C785CB59E12CD%5d%5d&amp;ProjectActivitiesView=com.webridge.entity.Entity%5bOID%5b5C9DFD4B8EAAA049AE471B745C782FDE%5d%5d&amp;tab2=com.webridge.entity.Entity%5BOID%5BC37DC766EA12C14086EBA99B0BE51EBE%5D%5D" TargetMode="External"/><Relationship Id="rId10" Type="http://schemas.openxmlformats.org/officeDocument/2006/relationships/hyperlink" Target="http://rc-cherp2.chboston.org/CHERP/sd/Doc/0/3OKU9FO7JAIKHAUM4R95HSEPC0/fromString.html" TargetMode="External"/><Relationship Id="rId4" Type="http://schemas.openxmlformats.org/officeDocument/2006/relationships/hyperlink" Target="http://rc-cherpprod/CHERP/sd/Rooms/DisplayPages/LayoutInitial?Container=com.webridge.entity.Entity%5BOID%5B2A69231A3F3D2747BA047279C207CFFA%5D%5D" TargetMode="External"/><Relationship Id="rId9" Type="http://schemas.openxmlformats.org/officeDocument/2006/relationships/hyperlink" Target="http://rc-cherpprod/CHERP/sd/Doc/0/5BKHHHT8N0CKV2JEJOHG9PMK68/ATR5CG4EO0V4NFE2C10HR8EB42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unice.newbert@childrens.harvard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jpeg"/><Relationship Id="rId5" Type="http://schemas.openxmlformats.org/officeDocument/2006/relationships/hyperlink" Target="http://www.childrenshospital.org/research-and-innovation/research/research-administration/equip" TargetMode="External"/><Relationship Id="rId4" Type="http://schemas.openxmlformats.org/officeDocument/2006/relationships/hyperlink" Target="mailto:tonya.ferraro@childrens.harvard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724FE34D-1AF8-A84E-92D4-48C9BE34F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972050"/>
            <a:ext cx="31432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rgbClr val="003366"/>
              </a:buClr>
              <a:buFont typeface="Wingdings" pitchFamily="2" charset="2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Clr>
                <a:srgbClr val="003366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rgbClr val="003366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buClr>
                <a:srgbClr val="003366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buClr>
                <a:srgbClr val="003366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</a:pPr>
            <a:endParaRPr lang="en-US" alt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0462E916-F0A3-AA49-A819-082C04639B6D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5457825"/>
            <a:ext cx="8686800" cy="1343296"/>
            <a:chOff x="228600" y="5572033"/>
            <a:chExt cx="8686800" cy="1343296"/>
          </a:xfrm>
        </p:grpSpPr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EACD07B3-4A38-884B-A479-0A0931CF3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5715000"/>
              <a:ext cx="8686800" cy="1200329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36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679B5046-04A1-9A49-A8F7-DD7905068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110" y="5572033"/>
              <a:ext cx="4735845" cy="1285967"/>
              <a:chOff x="605040" y="5572033"/>
              <a:chExt cx="4652760" cy="1285967"/>
            </a:xfrm>
          </p:grpSpPr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8C829A2E-BC4C-BC48-ABDC-7BF20DD0BB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040" y="5572033"/>
                <a:ext cx="523875" cy="12192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3B823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</a:t>
                </a:r>
                <a:endParaRPr kumimoji="0" lang="en-US" sz="7800" b="0" i="0" u="none" strike="noStrike" kern="0" cap="none" spc="0" normalizeH="0" baseline="0" noProof="0" dirty="0">
                  <a:ln>
                    <a:noFill/>
                  </a:ln>
                  <a:solidFill>
                    <a:srgbClr val="53B82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AB8E544F-B70B-5C4A-807F-DA835EEDE8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5791200"/>
                <a:ext cx="1447800" cy="59848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7432" tIns="0" rIns="0" bIns="0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/>
                    <a:cs typeface="Times New Roman" panose="02020603050405020304" pitchFamily="18" charset="0"/>
                  </a:rPr>
                  <a:t>E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yuthaya" pitchFamily="2" charset="-34"/>
                    <a:ea typeface="Ayuthaya" pitchFamily="2" charset="-34"/>
                    <a:cs typeface="Ayuthaya" pitchFamily="2" charset="-34"/>
                  </a:rPr>
                  <a:t>Q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/>
                    <a:cs typeface="Times New Roman" panose="02020603050405020304" pitchFamily="18" charset="0"/>
                  </a:rPr>
                  <a:t>uIP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E3328FAE-EEBE-7041-A813-F6C5762DC4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6172200"/>
                <a:ext cx="4267200" cy="68580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rIns="0" bIns="0"/>
              <a:lstStyle>
                <a:lvl1pPr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1pPr>
                <a:lvl2pPr marL="742950" indent="-28575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600">
                    <a:solidFill>
                      <a:schemeClr val="tx2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Education and Quality </a:t>
                </a:r>
              </a:p>
              <a:p>
                <a:pPr marL="0" marR="0" lvl="0" indent="0" defTabSz="914400" eaLnBrk="0" fontAlgn="base" latinLnBrk="0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Improvement Program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0A16FA1-BB13-204A-8C03-C2E190712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3" y="5753100"/>
            <a:ext cx="3024335" cy="76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1801F4-188C-B245-A82C-8A4A27B7B3A1}"/>
              </a:ext>
            </a:extLst>
          </p:cNvPr>
          <p:cNvSpPr/>
          <p:nvPr/>
        </p:nvSpPr>
        <p:spPr>
          <a:xfrm>
            <a:off x="1184640" y="2050077"/>
            <a:ext cx="729896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77850"/>
            <a:r>
              <a:rPr lang="en-US" sz="4400" dirty="0">
                <a:solidFill>
                  <a:srgbClr val="23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☒ </a:t>
            </a:r>
            <a:r>
              <a:rPr lang="en-US" sz="4400" b="1" dirty="0">
                <a:solidFill>
                  <a:srgbClr val="232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Self-assessment</a:t>
            </a:r>
            <a:endParaRPr lang="en-US" sz="4000" b="1" dirty="0">
              <a:solidFill>
                <a:srgbClr val="232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7850" indent="-577850">
              <a:spcBef>
                <a:spcPts val="600"/>
              </a:spcBef>
            </a:pPr>
            <a:r>
              <a:rPr lang="en-US" sz="800" dirty="0">
                <a:solidFill>
                  <a:schemeClr val="accent2"/>
                </a:solidFill>
                <a:latin typeface="Segoe Print" panose="02000800000000000000" pitchFamily="2" charset="0"/>
                <a:ea typeface="Noteworthy Light" panose="02000400000000000000" pitchFamily="2" charset="77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accent2"/>
                </a:solidFill>
                <a:latin typeface="Segoe Print" panose="02000800000000000000" pitchFamily="2" charset="0"/>
                <a:ea typeface="Noteworthy Light" panose="02000400000000000000" pitchFamily="2" charset="77"/>
                <a:cs typeface="Arial" panose="020B0604020202020204" pitchFamily="34" charset="0"/>
              </a:rPr>
              <a:t>Conduct your own audit!</a:t>
            </a:r>
            <a:endParaRPr lang="en-US" sz="4800" i="0" u="none" strike="noStrike" dirty="0">
              <a:solidFill>
                <a:schemeClr val="accent2"/>
              </a:solidFill>
              <a:effectLst/>
              <a:latin typeface="Segoe Print" panose="02000800000000000000" pitchFamily="2" charset="0"/>
              <a:ea typeface="Noteworthy Light" panose="02000400000000000000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21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C151F-081E-B54A-AADB-01DBB5E7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2397126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Self-audit: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to audit</a:t>
            </a:r>
          </a:p>
        </p:txBody>
      </p:sp>
    </p:spTree>
    <p:extLst>
      <p:ext uri="{BB962C8B-B14F-4D97-AF65-F5344CB8AC3E}">
        <p14:creationId xmlns:p14="http://schemas.microsoft.com/office/powerpoint/2010/main" val="118309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/>
              <a:t>Areas evaluated</a:t>
            </a:r>
          </a:p>
          <a:p>
            <a:pPr marL="517525" indent="-234950">
              <a:spcBef>
                <a:spcPts val="1200"/>
              </a:spcBef>
              <a:buFont typeface="Wingdings" charset="2"/>
              <a:buChar char="§"/>
            </a:pPr>
            <a:r>
              <a:rPr lang="en-US" sz="2200" b="1" dirty="0"/>
              <a:t>Documentation </a:t>
            </a:r>
          </a:p>
          <a:p>
            <a:pPr marL="798513" lvl="1" indent="-225425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−"/>
              <a:tabLst>
                <a:tab pos="515938" algn="l"/>
              </a:tabLst>
            </a:pPr>
            <a:r>
              <a:rPr lang="en-US" sz="1800" dirty="0"/>
              <a:t>Regulatory Documents</a:t>
            </a:r>
          </a:p>
          <a:p>
            <a:pPr marL="798513" lvl="1" indent="-225425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−"/>
            </a:pPr>
            <a:r>
              <a:rPr lang="en-US" sz="1800" dirty="0"/>
              <a:t>Study Documentation: tracking progress and activity (e.g. logs)</a:t>
            </a:r>
          </a:p>
          <a:p>
            <a:pPr marL="798513" lvl="1" indent="-225425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−"/>
            </a:pPr>
            <a:r>
              <a:rPr lang="en-US" sz="1800" dirty="0"/>
              <a:t>Reporting: Unanticipated problems, Deviations, DSMB and other outside reports (sponsor monitoring, FDA inspections)</a:t>
            </a:r>
          </a:p>
          <a:p>
            <a:pPr marL="517525" indent="-234950">
              <a:buFont typeface="Wingdings" charset="2"/>
              <a:buChar char="§"/>
            </a:pPr>
            <a:r>
              <a:rPr lang="en-US" sz="2200" b="1" dirty="0"/>
              <a:t>Subject-specific Files</a:t>
            </a:r>
          </a:p>
          <a:p>
            <a:pPr marL="798513" lvl="1" indent="-225425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−"/>
              <a:tabLst>
                <a:tab pos="515938" algn="l"/>
              </a:tabLst>
            </a:pPr>
            <a:r>
              <a:rPr lang="en-US" sz="1800" dirty="0"/>
              <a:t>Signed, valid consent</a:t>
            </a:r>
          </a:p>
          <a:p>
            <a:pPr marL="798513" lvl="1" indent="-225425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−"/>
              <a:tabLst>
                <a:tab pos="515938" algn="l"/>
              </a:tabLst>
            </a:pPr>
            <a:r>
              <a:rPr lang="en-US" sz="1800" dirty="0"/>
              <a:t>Data completion: CRF and source verification</a:t>
            </a:r>
            <a:endParaRPr lang="en-US" sz="2200" b="1" dirty="0"/>
          </a:p>
          <a:p>
            <a:pPr marL="517525" indent="-234950">
              <a:buFont typeface="Wingdings" charset="2"/>
              <a:buChar char="§"/>
            </a:pPr>
            <a:r>
              <a:rPr lang="en-US" sz="2200" b="1" dirty="0"/>
              <a:t>Study Conduct</a:t>
            </a:r>
          </a:p>
          <a:p>
            <a:pPr marL="798513" lvl="1" indent="-225425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−"/>
              <a:tabLst>
                <a:tab pos="515938" algn="l"/>
              </a:tabLst>
            </a:pPr>
            <a:r>
              <a:rPr lang="en-US" sz="1800" dirty="0"/>
              <a:t>Informed consent process</a:t>
            </a:r>
          </a:p>
          <a:p>
            <a:pPr marL="798513" lvl="1" indent="-225425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−"/>
              <a:tabLst>
                <a:tab pos="515938" algn="l"/>
              </a:tabLst>
            </a:pPr>
            <a:r>
              <a:rPr lang="en-US" sz="1800" dirty="0"/>
              <a:t>Recruitment and screening process</a:t>
            </a:r>
          </a:p>
          <a:p>
            <a:pPr marL="798513" lvl="1" indent="-225425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−"/>
              <a:tabLst>
                <a:tab pos="515938" algn="l"/>
              </a:tabLst>
            </a:pPr>
            <a:r>
              <a:rPr lang="en-US" sz="1800" dirty="0"/>
              <a:t>Subject enrollment</a:t>
            </a:r>
            <a:endParaRPr lang="en-US" sz="2200" b="1" dirty="0"/>
          </a:p>
          <a:p>
            <a:pPr marL="517525" indent="-234950">
              <a:buFont typeface="Wingdings" charset="2"/>
              <a:buChar char="§"/>
            </a:pPr>
            <a:r>
              <a:rPr lang="en-US" sz="2200" b="1" dirty="0"/>
              <a:t>General Organization and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what to audit</a:t>
            </a:r>
          </a:p>
        </p:txBody>
      </p:sp>
    </p:spTree>
    <p:extLst>
      <p:ext uri="{BB962C8B-B14F-4D97-AF65-F5344CB8AC3E}">
        <p14:creationId xmlns:p14="http://schemas.microsoft.com/office/powerpoint/2010/main" val="2968068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>
            <a:noAutofit/>
          </a:bodyPr>
          <a:lstStyle/>
          <a:p>
            <a:pPr marL="517525" indent="-234950">
              <a:spcBef>
                <a:spcPts val="1200"/>
              </a:spcBef>
              <a:buFont typeface="Wingdings" charset="2"/>
              <a:buChar char="§"/>
            </a:pPr>
            <a:r>
              <a:rPr lang="en-US" sz="2800" b="1" dirty="0"/>
              <a:t>User-friendly for research team</a:t>
            </a:r>
          </a:p>
          <a:p>
            <a:pPr marL="517525" indent="-234950">
              <a:spcBef>
                <a:spcPts val="1200"/>
              </a:spcBef>
              <a:buFont typeface="Wingdings" charset="2"/>
              <a:buChar char="§"/>
            </a:pPr>
            <a:r>
              <a:rPr lang="en-US" sz="2800" b="1" dirty="0"/>
              <a:t>Questions: be specific.</a:t>
            </a:r>
          </a:p>
          <a:p>
            <a:pPr marL="509588" lvl="1" indent="68263">
              <a:spcBef>
                <a:spcPts val="1200"/>
              </a:spcBef>
              <a:buNone/>
              <a:tabLst>
                <a:tab pos="1193800" algn="l"/>
                <a:tab pos="1306513" algn="l"/>
              </a:tabLst>
            </a:pPr>
            <a:r>
              <a:rPr lang="en-US" sz="2400" dirty="0"/>
              <a:t>e.g. 	Do you have all IRB documents on file? Yes/N0</a:t>
            </a:r>
          </a:p>
          <a:p>
            <a:pPr marL="509588" lvl="1" indent="68263">
              <a:spcBef>
                <a:spcPts val="1200"/>
              </a:spcBef>
              <a:buNone/>
              <a:tabLst>
                <a:tab pos="1193800" algn="l"/>
                <a:tab pos="1306513" algn="l"/>
              </a:tabLst>
            </a:pPr>
            <a:r>
              <a:rPr lang="en-US" sz="2400" dirty="0"/>
              <a:t>	vs. </a:t>
            </a:r>
          </a:p>
          <a:p>
            <a:pPr marL="509588" lvl="1" indent="68263">
              <a:spcBef>
                <a:spcPts val="1200"/>
              </a:spcBef>
              <a:buNone/>
              <a:tabLst>
                <a:tab pos="1193800" algn="l"/>
                <a:tab pos="1306513" algn="l"/>
              </a:tabLst>
            </a:pPr>
            <a:r>
              <a:rPr lang="en-US" sz="2400" dirty="0"/>
              <a:t>	Check all the following IRB documents:</a:t>
            </a:r>
          </a:p>
          <a:p>
            <a:pPr marL="1709716" lvl="3" indent="-342900">
              <a:spcBef>
                <a:spcPts val="1200"/>
              </a:spcBef>
              <a:buFont typeface="Wingdings" pitchFamily="2" charset="2"/>
              <a:buChar char="q"/>
              <a:tabLst>
                <a:tab pos="1193800" algn="l"/>
                <a:tab pos="1306513" algn="l"/>
              </a:tabLst>
            </a:pPr>
            <a:r>
              <a:rPr lang="en-US" sz="1600" dirty="0" err="1"/>
              <a:t>Intial</a:t>
            </a:r>
            <a:r>
              <a:rPr lang="en-US" sz="1600" dirty="0"/>
              <a:t> IRB submission</a:t>
            </a:r>
          </a:p>
          <a:p>
            <a:pPr marL="1709716" lvl="3" indent="-342900">
              <a:spcBef>
                <a:spcPts val="1200"/>
              </a:spcBef>
              <a:buFont typeface="Wingdings" pitchFamily="2" charset="2"/>
              <a:buChar char="q"/>
              <a:tabLst>
                <a:tab pos="1193800" algn="l"/>
                <a:tab pos="1306513" algn="l"/>
              </a:tabLst>
            </a:pPr>
            <a:r>
              <a:rPr lang="en-US" sz="1600" dirty="0"/>
              <a:t>IRB conditional Approval Letter</a:t>
            </a:r>
          </a:p>
          <a:p>
            <a:pPr marL="1709716" lvl="3" indent="-342900">
              <a:spcBef>
                <a:spcPts val="1200"/>
              </a:spcBef>
              <a:buFont typeface="Wingdings" pitchFamily="2" charset="2"/>
              <a:buChar char="q"/>
              <a:tabLst>
                <a:tab pos="1193800" algn="l"/>
                <a:tab pos="1306513" algn="l"/>
              </a:tabLst>
            </a:pPr>
            <a:r>
              <a:rPr lang="en-US" sz="1600" dirty="0"/>
              <a:t>PI Response</a:t>
            </a:r>
          </a:p>
          <a:p>
            <a:pPr marL="1709716" lvl="3" indent="-342900">
              <a:spcBef>
                <a:spcPts val="1200"/>
              </a:spcBef>
              <a:buFont typeface="Wingdings" pitchFamily="2" charset="2"/>
              <a:buChar char="q"/>
              <a:tabLst>
                <a:tab pos="1193800" algn="l"/>
                <a:tab pos="1306513" algn="l"/>
              </a:tabLst>
            </a:pPr>
            <a:r>
              <a:rPr lang="en-US" sz="1600" dirty="0"/>
              <a:t>IRB Final Approval Letter</a:t>
            </a:r>
          </a:p>
          <a:p>
            <a:pPr marL="509588" lvl="1" indent="68263">
              <a:spcBef>
                <a:spcPts val="1200"/>
              </a:spcBef>
              <a:buNone/>
              <a:tabLst>
                <a:tab pos="1193800" algn="l"/>
                <a:tab pos="1306513" algn="l"/>
              </a:tabLst>
            </a:pPr>
            <a:r>
              <a:rPr lang="en-US" sz="2400" dirty="0"/>
              <a:t>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an audit tool</a:t>
            </a:r>
          </a:p>
        </p:txBody>
      </p:sp>
    </p:spTree>
    <p:extLst>
      <p:ext uri="{BB962C8B-B14F-4D97-AF65-F5344CB8AC3E}">
        <p14:creationId xmlns:p14="http://schemas.microsoft.com/office/powerpoint/2010/main" val="404756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 3"/>
              </a:rPr>
              <a:t>  </a:t>
            </a:r>
            <a:r>
              <a:rPr lang="en-US" sz="2600" b="1" dirty="0">
                <a:solidFill>
                  <a:srgbClr val="C00000"/>
                </a:solidFill>
              </a:rPr>
              <a:t>IRB Documents and Correspondence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b="1" dirty="0"/>
              <a:t>IRB final approval letters for each review</a:t>
            </a:r>
          </a:p>
          <a:p>
            <a:pPr marL="631825" indent="-236538">
              <a:spcBef>
                <a:spcPts val="200"/>
              </a:spcBef>
              <a:buNone/>
              <a:tabLst>
                <a:tab pos="801688" algn="l"/>
              </a:tabLst>
            </a:pPr>
            <a:r>
              <a:rPr lang="en-US" sz="1800" dirty="0"/>
              <a:t>	- 	initial, amendments, continuing reviews</a:t>
            </a:r>
          </a:p>
          <a:p>
            <a:pPr marL="631825" lvl="0" indent="-236538">
              <a:spcBef>
                <a:spcPts val="200"/>
              </a:spcBef>
              <a:buNone/>
              <a:tabLst>
                <a:tab pos="801688" algn="l"/>
              </a:tabLst>
            </a:pPr>
            <a:r>
              <a:rPr lang="en-US" sz="1800" dirty="0">
                <a:solidFill>
                  <a:prstClr val="black"/>
                </a:solidFill>
              </a:rPr>
              <a:t>	- 	ensure there is clear reference to corresponding versions of the 	protocol, 	consent/assent forms, recruitment materials as applicable</a:t>
            </a:r>
            <a:endParaRPr lang="en-US" sz="1800" dirty="0"/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b="1" dirty="0"/>
              <a:t>IRB determination letters and corresponding PI response for each review, as applicable</a:t>
            </a:r>
          </a:p>
          <a:p>
            <a:pPr marL="631825" indent="-236538">
              <a:spcBef>
                <a:spcPts val="200"/>
              </a:spcBef>
              <a:buNone/>
            </a:pPr>
            <a:r>
              <a:rPr lang="en-US" sz="1800" dirty="0"/>
              <a:t>	- deferral, conditional approval and pre-review comments</a:t>
            </a:r>
          </a:p>
          <a:p>
            <a:pPr marL="631825" lvl="0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b="1" dirty="0"/>
              <a:t>IRB acknowledgement letters </a:t>
            </a:r>
            <a:endParaRPr lang="en-US" sz="2400" dirty="0">
              <a:solidFill>
                <a:prstClr val="black"/>
              </a:solidFill>
            </a:endParaRPr>
          </a:p>
          <a:p>
            <a:pPr marL="631825" lvl="0" indent="-236538">
              <a:spcBef>
                <a:spcPts val="20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	- unanticipated problems, SAEs, safety reports, protocol exceptions</a:t>
            </a:r>
          </a:p>
          <a:p>
            <a:pPr marL="631825" lvl="0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b="1" dirty="0">
                <a:solidFill>
                  <a:prstClr val="black"/>
                </a:solidFill>
              </a:rPr>
              <a:t>Pertinent IRB correspondence</a:t>
            </a:r>
          </a:p>
          <a:p>
            <a:pPr marL="631825" lvl="0" indent="-236538">
              <a:spcBef>
                <a:spcPts val="200"/>
              </a:spcBef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Regulatory Documents</a:t>
            </a:r>
          </a:p>
        </p:txBody>
      </p:sp>
    </p:spTree>
    <p:extLst>
      <p:ext uri="{BB962C8B-B14F-4D97-AF65-F5344CB8AC3E}">
        <p14:creationId xmlns:p14="http://schemas.microsoft.com/office/powerpoint/2010/main" val="249360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an audit tool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C59F87A-CCF2-2B43-9053-DEBCD6FB02A3}"/>
              </a:ext>
            </a:extLst>
          </p:cNvPr>
          <p:cNvGraphicFramePr>
            <a:graphicFrameLocks noGrp="1"/>
          </p:cNvGraphicFramePr>
          <p:nvPr/>
        </p:nvGraphicFramePr>
        <p:xfrm>
          <a:off x="558896" y="1363420"/>
          <a:ext cx="8026207" cy="4694723"/>
        </p:xfrm>
        <a:graphic>
          <a:graphicData uri="http://schemas.openxmlformats.org/drawingml/2006/table">
            <a:tbl>
              <a:tblPr firstRow="1" firstCol="1" bandRow="1"/>
              <a:tblGrid>
                <a:gridCol w="1489369">
                  <a:extLst>
                    <a:ext uri="{9D8B030D-6E8A-4147-A177-3AD203B41FA5}">
                      <a16:colId xmlns:a16="http://schemas.microsoft.com/office/drawing/2014/main" val="2477449315"/>
                    </a:ext>
                  </a:extLst>
                </a:gridCol>
                <a:gridCol w="2273081">
                  <a:extLst>
                    <a:ext uri="{9D8B030D-6E8A-4147-A177-3AD203B41FA5}">
                      <a16:colId xmlns:a16="http://schemas.microsoft.com/office/drawing/2014/main" val="3198185332"/>
                    </a:ext>
                  </a:extLst>
                </a:gridCol>
                <a:gridCol w="3037675">
                  <a:extLst>
                    <a:ext uri="{9D8B030D-6E8A-4147-A177-3AD203B41FA5}">
                      <a16:colId xmlns:a16="http://schemas.microsoft.com/office/drawing/2014/main" val="2619205843"/>
                    </a:ext>
                  </a:extLst>
                </a:gridCol>
                <a:gridCol w="1164416">
                  <a:extLst>
                    <a:ext uri="{9D8B030D-6E8A-4147-A177-3AD203B41FA5}">
                      <a16:colId xmlns:a16="http://schemas.microsoft.com/office/drawing/2014/main" val="3644912033"/>
                    </a:ext>
                  </a:extLst>
                </a:gridCol>
                <a:gridCol w="61666">
                  <a:extLst>
                    <a:ext uri="{9D8B030D-6E8A-4147-A177-3AD203B41FA5}">
                      <a16:colId xmlns:a16="http://schemas.microsoft.com/office/drawing/2014/main" val="326527494"/>
                    </a:ext>
                  </a:extLst>
                </a:gridCol>
              </a:tblGrid>
              <a:tr h="3626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Approval Date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Date IRB Received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Date IRB Sent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Document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B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408371"/>
                  </a:ext>
                </a:extLst>
              </a:tr>
              <a:tr h="217594">
                <a:tc gridSpan="5">
                  <a:txBody>
                    <a:bodyPr/>
                    <a:lstStyle/>
                    <a:p>
                      <a:pPr marL="0" marR="0" indent="90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Scientific Review: Department/Division Review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4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008240"/>
                  </a:ext>
                </a:extLst>
              </a:tr>
              <a:tr h="2466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10/1/2019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5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0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3"/>
                        </a:rPr>
                        <a:t>S</a:t>
                      </a:r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hlinkClick r:id="rId3"/>
                        </a:rPr>
                        <a:t>ciReview</a:t>
                      </a:r>
                      <a:r>
                        <a:rPr lang="en-US" sz="100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3"/>
                        </a:rPr>
                        <a:t>Approval Letter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256325"/>
                  </a:ext>
                </a:extLst>
              </a:tr>
              <a:tr h="217594">
                <a:tc gridSpan="5">
                  <a:txBody>
                    <a:bodyPr/>
                    <a:lstStyle/>
                    <a:p>
                      <a:pPr marL="0" marR="0" indent="90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Initial IRB Submission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4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27087"/>
                  </a:ext>
                </a:extLst>
              </a:tr>
              <a:tr h="362657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12/6/2019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5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0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10/7/2019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4"/>
                        </a:rPr>
                        <a:t>Initial IRB Submission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SmartForm “View Submission Form”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027728"/>
                  </a:ext>
                </a:extLst>
              </a:tr>
              <a:tr h="362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90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10/14/2019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5"/>
                        </a:rPr>
                        <a:t>IRB Pre-review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IRB “Review Feedback Sent”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51788"/>
                  </a:ext>
                </a:extLst>
              </a:tr>
              <a:tr h="362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90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11/27/2019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6"/>
                        </a:rPr>
                        <a:t>PI Response to Pre-review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PI “Research Team Responded”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151997"/>
                  </a:ext>
                </a:extLst>
              </a:tr>
              <a:tr h="217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90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1/14/2020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7"/>
                        </a:rPr>
                        <a:t>IRB Final Approval Letter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07331"/>
                  </a:ext>
                </a:extLst>
              </a:tr>
              <a:tr h="217594">
                <a:tc gridSpan="5">
                  <a:txBody>
                    <a:bodyPr/>
                    <a:lstStyle/>
                    <a:p>
                      <a:pPr marL="0" marR="0" indent="90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Amendment 1: Updated travel reimbursement and new recruitment document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24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016211"/>
                  </a:ext>
                </a:extLst>
              </a:tr>
              <a:tr h="36265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1/22/2020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0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1/22/2020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8"/>
                        </a:rPr>
                        <a:t>Amend #1: IRB Submission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SmartForm “View Amendment Form”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150009"/>
                  </a:ext>
                </a:extLst>
              </a:tr>
              <a:tr h="362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90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1/24/2020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9"/>
                        </a:rPr>
                        <a:t>Amend #1: IRB Approval Letter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see Consent Version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60941"/>
                  </a:ext>
                </a:extLst>
              </a:tr>
              <a:tr h="217594">
                <a:tc gridSpan="5">
                  <a:txBody>
                    <a:bodyPr/>
                    <a:lstStyle/>
                    <a:p>
                      <a:pPr marL="0" marR="0" indent="90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Continuing Review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F24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952730"/>
                  </a:ext>
                </a:extLst>
              </a:tr>
              <a:tr h="65278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10/18/2020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5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0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9/22/2020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10"/>
                        </a:rPr>
                        <a:t>CReview #1: Submission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CR1 History Log: “View Snapshot of IRB Continuing Review”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70955"/>
                  </a:ext>
                </a:extLst>
              </a:tr>
              <a:tr h="362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9017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7320" algn="l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10/19/2020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hlinkClick r:id="rId11"/>
                        </a:rPr>
                        <a:t>CReview #1: IRB Approval Letter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 see Consent Version 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6" marR="36266" marT="36266" marB="36266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90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10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an audit tool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EFD0FF-9DFA-CE4D-B0AA-E15384C1E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696379"/>
              </p:ext>
            </p:extLst>
          </p:nvPr>
        </p:nvGraphicFramePr>
        <p:xfrm>
          <a:off x="1219200" y="2120900"/>
          <a:ext cx="6324600" cy="2148680"/>
        </p:xfrm>
        <a:graphic>
          <a:graphicData uri="http://schemas.openxmlformats.org/drawingml/2006/table">
            <a:tbl>
              <a:tblPr firstRow="1" firstCol="1" bandRow="1"/>
              <a:tblGrid>
                <a:gridCol w="3729338">
                  <a:extLst>
                    <a:ext uri="{9D8B030D-6E8A-4147-A177-3AD203B41FA5}">
                      <a16:colId xmlns:a16="http://schemas.microsoft.com/office/drawing/2014/main" val="3220615451"/>
                    </a:ext>
                  </a:extLst>
                </a:gridCol>
                <a:gridCol w="2595262">
                  <a:extLst>
                    <a:ext uri="{9D8B030D-6E8A-4147-A177-3AD203B41FA5}">
                      <a16:colId xmlns:a16="http://schemas.microsoft.com/office/drawing/2014/main" val="1086229191"/>
                    </a:ext>
                  </a:extLst>
                </a:gridCol>
              </a:tblGrid>
              <a:tr h="376019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Initial Review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315686"/>
                  </a:ext>
                </a:extLst>
              </a:tr>
              <a:tr h="64460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New Protocol Submission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[Date Submitted]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24427"/>
                  </a:ext>
                </a:extLst>
              </a:tr>
              <a:tr h="37601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IRB Determination Letter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[Date of Letter]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00385"/>
                  </a:ext>
                </a:extLst>
              </a:tr>
              <a:tr h="37601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PI Response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[Date of Response]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141885"/>
                  </a:ext>
                </a:extLst>
              </a:tr>
              <a:tr h="37601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IRB Final Approval Letter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[Date of Letter]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1906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8E681AE-9047-A24E-8B83-A23839CED0B2}"/>
              </a:ext>
            </a:extLst>
          </p:cNvPr>
          <p:cNvSpPr txBox="1"/>
          <p:nvPr/>
        </p:nvSpPr>
        <p:spPr>
          <a:xfrm>
            <a:off x="1219200" y="1567181"/>
            <a:ext cx="603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submission/review type:</a:t>
            </a:r>
          </a:p>
        </p:txBody>
      </p:sp>
    </p:spTree>
    <p:extLst>
      <p:ext uri="{BB962C8B-B14F-4D97-AF65-F5344CB8AC3E}">
        <p14:creationId xmlns:p14="http://schemas.microsoft.com/office/powerpoint/2010/main" val="101892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105400"/>
          </a:xfrm>
        </p:spPr>
        <p:txBody>
          <a:bodyPr>
            <a:noAutofit/>
          </a:bodyPr>
          <a:lstStyle/>
          <a:p>
            <a:pPr marL="457200" indent="-457200">
              <a:buFont typeface="Wingdings 3" pitchFamily="2" charset="2"/>
              <a:buChar char="9"/>
            </a:pPr>
            <a:r>
              <a:rPr lang="en-US" sz="2800" b="1" dirty="0">
                <a:solidFill>
                  <a:srgbClr val="C00000"/>
                </a:solidFill>
              </a:rPr>
              <a:t>Reportable Events </a:t>
            </a:r>
            <a:endParaRPr lang="en-US" sz="2400" b="1" dirty="0"/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Serious Adverse Events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Unanticipated Problems (UPs) 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Protocol deviations (serious and minor)</a:t>
            </a:r>
            <a:endParaRPr lang="en-US" sz="1200" dirty="0"/>
          </a:p>
          <a:p>
            <a:pPr marL="395287" indent="0">
              <a:spcBef>
                <a:spcPts val="1800"/>
              </a:spcBef>
              <a:buNone/>
            </a:pPr>
            <a:endParaRPr lang="en-US" sz="800" dirty="0"/>
          </a:p>
          <a:p>
            <a:pPr marL="401638" indent="-390525">
              <a:spcBef>
                <a:spcPts val="1800"/>
              </a:spcBef>
            </a:pPr>
            <a:r>
              <a:rPr lang="en-US" sz="2400" b="1" dirty="0"/>
              <a:t>Ensure you have all reports submitted in </a:t>
            </a:r>
            <a:r>
              <a:rPr lang="en-US" sz="2400" b="1" dirty="0" err="1"/>
              <a:t>CHeRP</a:t>
            </a:r>
            <a:r>
              <a:rPr lang="en-US" sz="2400" b="1" dirty="0"/>
              <a:t> in your regulatory files</a:t>
            </a:r>
          </a:p>
          <a:p>
            <a:pPr marL="401638" indent="-390525">
              <a:spcBef>
                <a:spcPts val="1800"/>
              </a:spcBef>
            </a:pPr>
            <a:r>
              <a:rPr lang="en-US" sz="2400" b="1" dirty="0"/>
              <a:t>Identify any reportable events that may not have been submitted or identified earlier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Create an audit tool</a:t>
            </a:r>
          </a:p>
        </p:txBody>
      </p:sp>
    </p:spTree>
    <p:extLst>
      <p:ext uri="{BB962C8B-B14F-4D97-AF65-F5344CB8AC3E}">
        <p14:creationId xmlns:p14="http://schemas.microsoft.com/office/powerpoint/2010/main" val="2960174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 3"/>
              </a:rPr>
              <a:t>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600" b="1" dirty="0">
                <a:solidFill>
                  <a:srgbClr val="C00000"/>
                </a:solidFill>
              </a:rPr>
              <a:t>All approved versions (current &amp; expired) of:</a:t>
            </a:r>
          </a:p>
          <a:p>
            <a:pPr marL="631825" indent="-236538">
              <a:spcBef>
                <a:spcPts val="1200"/>
              </a:spcBef>
              <a:buFont typeface="Wingdings" charset="2"/>
              <a:buChar char="§"/>
            </a:pPr>
            <a:r>
              <a:rPr lang="en-US" sz="2400" dirty="0"/>
              <a:t>Protocol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Informed consent and assent forms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Recruitment Materials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Manual of Operations(MOO) or</a:t>
            </a:r>
          </a:p>
          <a:p>
            <a:pPr marL="631825" indent="-236538">
              <a:spcBef>
                <a:spcPts val="0"/>
              </a:spcBef>
              <a:buNone/>
              <a:tabLst>
                <a:tab pos="519113" algn="l"/>
              </a:tabLst>
            </a:pPr>
            <a:r>
              <a:rPr lang="en-US" sz="2400" dirty="0"/>
              <a:t>		Standard Operating Procedures (SOP)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Blank copy of Case Report Forms (CRFs) and other documents used </a:t>
            </a:r>
            <a:r>
              <a:rPr lang="en-US" sz="2200" dirty="0"/>
              <a:t>to record study activity/progress </a:t>
            </a:r>
          </a:p>
          <a:p>
            <a:pPr marL="631825" indent="-236538">
              <a:spcBef>
                <a:spcPts val="200"/>
              </a:spcBef>
              <a:buNone/>
              <a:tabLst>
                <a:tab pos="1027113" algn="l"/>
              </a:tabLst>
            </a:pPr>
            <a:r>
              <a:rPr lang="en-US" sz="2200" dirty="0"/>
              <a:t>	</a:t>
            </a:r>
            <a:r>
              <a:rPr lang="en-US" sz="2000" dirty="0"/>
              <a:t> </a:t>
            </a:r>
            <a:r>
              <a:rPr lang="en-US" sz="2000" i="1" dirty="0"/>
              <a:t>e.g. tracking logs, visit checklists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Create an audit tool</a:t>
            </a:r>
          </a:p>
        </p:txBody>
      </p:sp>
    </p:spTree>
    <p:extLst>
      <p:ext uri="{BB962C8B-B14F-4D97-AF65-F5344CB8AC3E}">
        <p14:creationId xmlns:p14="http://schemas.microsoft.com/office/powerpoint/2010/main" val="1195049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Create an audit tool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54F5AA-7248-9442-8D0C-A574CACC1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Protocol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413" marR="0" indent="0">
              <a:spcBef>
                <a:spcPts val="600"/>
              </a:spcBef>
              <a:spcAft>
                <a:spcPts val="0"/>
              </a:spcAft>
              <a:buNone/>
              <a:tabLst>
                <a:tab pos="171450" algn="l"/>
                <a:tab pos="228600" algn="l"/>
              </a:tabLst>
            </a:pP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from IRB review history, chronologically list IRB-approved protocol versions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Informed Consent/Assent Forms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marR="0" indent="0">
              <a:spcBef>
                <a:spcPts val="600"/>
              </a:spcBef>
              <a:spcAft>
                <a:spcPts val="0"/>
              </a:spcAft>
              <a:buNone/>
              <a:tabLst>
                <a:tab pos="171450" algn="l"/>
                <a:tab pos="228600" algn="l"/>
              </a:tabLst>
            </a:pP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list </a:t>
            </a:r>
            <a:r>
              <a:rPr lang="en-US" u="sng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each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consent and assent documents used at any point during this study – including translations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600"/>
              </a:spcBef>
              <a:spcAft>
                <a:spcPts val="0"/>
              </a:spcAft>
              <a:buNone/>
              <a:tabLst>
                <a:tab pos="171450" algn="l"/>
                <a:tab pos="228600" algn="l"/>
              </a:tabLst>
            </a:pPr>
            <a:r>
              <a:rPr lang="en-US" sz="2900" i="1" dirty="0">
                <a:latin typeface="Arial" panose="020B0604020202020204" pitchFamily="34" charset="0"/>
                <a:ea typeface="Times New Roman" panose="02020603050405020304" pitchFamily="18" charset="0"/>
              </a:rPr>
              <a:t>	e.g. study cohorts/sub-groups, assent form(s), translations for each</a:t>
            </a:r>
            <a:endParaRPr lang="en-US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600"/>
              </a:spcBef>
              <a:spcAft>
                <a:spcPts val="0"/>
              </a:spcAft>
              <a:buNone/>
              <a:tabLst>
                <a:tab pos="17145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0" indent="-339725">
              <a:spcBef>
                <a:spcPts val="600"/>
              </a:spcBef>
              <a:spcAft>
                <a:spcPts val="0"/>
              </a:spcAft>
              <a:buNone/>
              <a:tabLst>
                <a:tab pos="114300" algn="l"/>
                <a:tab pos="225425" algn="l"/>
              </a:tabLs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 3"/>
              </a:rPr>
              <a:t>  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from IRB review history, for each consent/assent document (as applicable) chronologically list IRB-approved consent versions (activation and expiration date in footer)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]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3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 3"/>
              </a:rPr>
              <a:t>  </a:t>
            </a:r>
            <a:r>
              <a:rPr lang="en-US" sz="2600" b="1" dirty="0">
                <a:solidFill>
                  <a:srgbClr val="C00000"/>
                </a:solidFill>
              </a:rPr>
              <a:t>Study documents tracking activity and progress</a:t>
            </a:r>
          </a:p>
          <a:p>
            <a:pPr marL="631825" indent="-236538">
              <a:spcBef>
                <a:spcPts val="1400"/>
              </a:spcBef>
              <a:buFont typeface="Wingdings" charset="2"/>
              <a:buChar char="§"/>
            </a:pPr>
            <a:r>
              <a:rPr lang="en-US" sz="2400" dirty="0"/>
              <a:t>Subject Screening and Enrollment Logs</a:t>
            </a:r>
          </a:p>
          <a:p>
            <a:pPr marL="631825" indent="-236538">
              <a:spcBef>
                <a:spcPts val="1400"/>
              </a:spcBef>
              <a:buFont typeface="Wingdings" charset="2"/>
              <a:buChar char="§"/>
            </a:pPr>
            <a:r>
              <a:rPr lang="en-US" sz="2400" dirty="0"/>
              <a:t>Subject ID assignment list </a:t>
            </a:r>
          </a:p>
          <a:p>
            <a:pPr marL="793750" lvl="1" indent="-161925">
              <a:buNone/>
            </a:pPr>
            <a:r>
              <a:rPr lang="en-US" sz="2000" dirty="0"/>
              <a:t>- PI confidential “key” that links subject PHI to assigned subject ID</a:t>
            </a:r>
          </a:p>
          <a:p>
            <a:pPr marL="631825" indent="-236538">
              <a:spcBef>
                <a:spcPts val="1400"/>
              </a:spcBef>
              <a:buFont typeface="Wingdings" charset="2"/>
              <a:buChar char="§"/>
            </a:pPr>
            <a:r>
              <a:rPr lang="en-US" sz="2400" dirty="0"/>
              <a:t>Research Staff: Delegation of Roles &amp; Responsibilities</a:t>
            </a:r>
          </a:p>
          <a:p>
            <a:pPr marL="631825" indent="-236538">
              <a:spcBef>
                <a:spcPts val="1400"/>
              </a:spcBef>
              <a:buFont typeface="Wingdings" charset="2"/>
              <a:buChar char="§"/>
            </a:pPr>
            <a:r>
              <a:rPr lang="en-US" sz="2400" dirty="0"/>
              <a:t>CVs and Licenses for key personnel</a:t>
            </a:r>
          </a:p>
          <a:p>
            <a:pPr marL="631825" indent="-236538">
              <a:spcBef>
                <a:spcPts val="1400"/>
              </a:spcBef>
              <a:buFont typeface="Wingdings" charset="2"/>
              <a:buChar char="§"/>
            </a:pPr>
            <a:r>
              <a:rPr lang="en-US" sz="2400" dirty="0"/>
              <a:t>Recruitment Activity</a:t>
            </a:r>
            <a:endParaRPr lang="en-US" sz="1800" dirty="0"/>
          </a:p>
          <a:p>
            <a:pPr marL="631825" lvl="0" indent="-236538">
              <a:spcBef>
                <a:spcPts val="1400"/>
              </a:spcBef>
              <a:buFont typeface="Wingdings" charset="2"/>
              <a:buChar char="§"/>
            </a:pPr>
            <a:r>
              <a:rPr lang="en-US" sz="2400" dirty="0"/>
              <a:t>Monitoring Log</a:t>
            </a:r>
            <a:endParaRPr lang="en-US" sz="1800" dirty="0">
              <a:solidFill>
                <a:prstClr val="black"/>
              </a:solidFill>
            </a:endParaRPr>
          </a:p>
          <a:p>
            <a:pPr marL="631825" lvl="0" indent="-236538">
              <a:spcBef>
                <a:spcPts val="1400"/>
              </a:spcBef>
              <a:buFont typeface="Wingdings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Sponsor and Site Correspondence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Create an audit tool</a:t>
            </a:r>
          </a:p>
        </p:txBody>
      </p:sp>
    </p:spTree>
    <p:extLst>
      <p:ext uri="{BB962C8B-B14F-4D97-AF65-F5344CB8AC3E}">
        <p14:creationId xmlns:p14="http://schemas.microsoft.com/office/powerpoint/2010/main" val="298289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96A53-80D4-904F-BABF-4337F56CF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3"/>
            <a:ext cx="8382000" cy="4525963"/>
          </a:xfrm>
        </p:spPr>
        <p:txBody>
          <a:bodyPr>
            <a:normAutofit/>
          </a:bodyPr>
          <a:lstStyle/>
          <a:p>
            <a:pPr marL="350838" indent="-350838">
              <a:buFont typeface="Wingdings" pitchFamily="2" charset="2"/>
              <a:buChar char="§"/>
            </a:pPr>
            <a:r>
              <a:rPr lang="en-US" sz="3600" dirty="0" err="1"/>
              <a:t>EQuIP</a:t>
            </a:r>
            <a:r>
              <a:rPr lang="en-US" sz="3600" dirty="0"/>
              <a:t> – who we are</a:t>
            </a:r>
          </a:p>
          <a:p>
            <a:pPr marL="350838" indent="-350838">
              <a:spcBef>
                <a:spcPts val="2064"/>
              </a:spcBef>
              <a:buFont typeface="Wingdings" pitchFamily="2" charset="2"/>
              <a:buChar char="§"/>
            </a:pPr>
            <a:r>
              <a:rPr lang="en-US" sz="3600" dirty="0"/>
              <a:t>Why audit?</a:t>
            </a:r>
          </a:p>
          <a:p>
            <a:pPr marL="350838" indent="-350838">
              <a:spcBef>
                <a:spcPts val="2064"/>
              </a:spcBef>
              <a:buFont typeface="Wingdings" pitchFamily="2" charset="2"/>
              <a:buChar char="§"/>
            </a:pPr>
            <a:r>
              <a:rPr lang="en-US" sz="3600" dirty="0"/>
              <a:t>What to audit?</a:t>
            </a:r>
          </a:p>
          <a:p>
            <a:pPr marL="350838" indent="-350838">
              <a:spcBef>
                <a:spcPts val="2064"/>
              </a:spcBef>
              <a:buFont typeface="Wingdings" pitchFamily="2" charset="2"/>
              <a:buChar char="§"/>
            </a:pPr>
            <a:r>
              <a:rPr lang="en-US" sz="3600" dirty="0"/>
              <a:t>When to conduct self-audits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9B0A2B-3C41-904A-9606-D3BDECCE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0CE68-25E0-46BD-9548-CC4778AE0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2B3FAE-631D-004B-BD78-22642E9A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374737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 3"/>
              </a:rPr>
              <a:t>  </a:t>
            </a:r>
            <a:r>
              <a:rPr lang="en-US" sz="2600" dirty="0">
                <a:solidFill>
                  <a:srgbClr val="C00000"/>
                </a:solidFill>
              </a:rPr>
              <a:t>if applicable, FDA regulated studies</a:t>
            </a:r>
            <a:endParaRPr lang="en-US" sz="2400" dirty="0"/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Lab Certification and Normal Ranges</a:t>
            </a:r>
          </a:p>
          <a:p>
            <a:pPr marL="793750" lvl="1" indent="-161925">
              <a:buNone/>
            </a:pPr>
            <a:r>
              <a:rPr lang="en-US" sz="2000" dirty="0"/>
              <a:t>- include Lab director’s CV</a:t>
            </a:r>
            <a:endParaRPr lang="en-US" sz="2400" dirty="0"/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FDA Form1471/1472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Drug or Device Accountability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Maintenance of equipment (e.g. calibration, inspection)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Financial agreements, budgets and contracts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IRB membership roster</a:t>
            </a:r>
            <a:endParaRPr lang="en-US" sz="2400" dirty="0">
              <a:solidFill>
                <a:prstClr val="black"/>
              </a:solidFill>
            </a:endParaRPr>
          </a:p>
          <a:p>
            <a:pPr marL="631825" lvl="0" indent="-236538">
              <a:spcBef>
                <a:spcPts val="200"/>
              </a:spcBef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Create an audit tool</a:t>
            </a:r>
          </a:p>
        </p:txBody>
      </p:sp>
    </p:spTree>
    <p:extLst>
      <p:ext uri="{BB962C8B-B14F-4D97-AF65-F5344CB8AC3E}">
        <p14:creationId xmlns:p14="http://schemas.microsoft.com/office/powerpoint/2010/main" val="428883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Subject Case History</a:t>
            </a:r>
            <a:r>
              <a:rPr lang="en-US" sz="2400" b="1" dirty="0"/>
              <a:t> ... </a:t>
            </a:r>
            <a:r>
              <a:rPr lang="en-US" sz="2800" i="1" dirty="0"/>
              <a:t>should read like a story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/>
          </a:p>
          <a:p>
            <a:pPr marL="631825" indent="-236538">
              <a:buFont typeface="Wingdings" charset="2"/>
              <a:buChar char="§"/>
            </a:pPr>
            <a:r>
              <a:rPr lang="en-US" sz="2400" dirty="0"/>
              <a:t>Signed informed/assent forms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Completed CRFs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Supporting source documentation</a:t>
            </a:r>
          </a:p>
          <a:p>
            <a:pPr marL="395287" indent="0">
              <a:buNone/>
              <a:tabLst>
                <a:tab pos="687388" algn="l"/>
                <a:tab pos="857250" algn="l"/>
              </a:tabLst>
            </a:pPr>
            <a:r>
              <a:rPr lang="en-US" sz="2000" dirty="0"/>
              <a:t>	-	first place data is recorded</a:t>
            </a:r>
          </a:p>
          <a:p>
            <a:pPr marL="395287" indent="0">
              <a:buNone/>
              <a:tabLst>
                <a:tab pos="687388" algn="l"/>
                <a:tab pos="857250" algn="l"/>
              </a:tabLst>
            </a:pPr>
            <a:r>
              <a:rPr lang="en-US" sz="2000" dirty="0"/>
              <a:t>	- 	lab reports, medical records, clinic notes, diagnostic reports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Study visit notes/checklists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Applicable note-to-files</a:t>
            </a:r>
          </a:p>
          <a:p>
            <a:pPr marL="631825" indent="-236538">
              <a:spcBef>
                <a:spcPts val="1800"/>
              </a:spcBef>
              <a:buFont typeface="Wingdings" charset="2"/>
              <a:buChar char="§"/>
            </a:pPr>
            <a:r>
              <a:rPr lang="en-US" sz="2400" dirty="0"/>
              <a:t>SAE/unanticipated problems if applicable</a:t>
            </a:r>
            <a:endParaRPr lang="en-US" sz="2400" dirty="0">
              <a:solidFill>
                <a:prstClr val="black"/>
              </a:solidFill>
            </a:endParaRPr>
          </a:p>
          <a:p>
            <a:pPr marL="631825" lvl="0" indent="-236538">
              <a:spcBef>
                <a:spcPts val="200"/>
              </a:spcBef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Subjects: audit tool</a:t>
            </a:r>
          </a:p>
        </p:txBody>
      </p:sp>
    </p:spTree>
    <p:extLst>
      <p:ext uri="{BB962C8B-B14F-4D97-AF65-F5344CB8AC3E}">
        <p14:creationId xmlns:p14="http://schemas.microsoft.com/office/powerpoint/2010/main" val="344078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DB7F8-CD89-F249-B7BB-8EB1AA62D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806" y="0"/>
            <a:ext cx="599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26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B9AE9-E699-4F46-84B1-545629C76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8925" indent="-288925">
              <a:buNone/>
            </a:pPr>
            <a:r>
              <a:rPr lang="en-US" sz="1100" dirty="0">
                <a:sym typeface="Wingdings 2" pitchFamily="2" charset="2"/>
              </a:rPr>
              <a:t></a:t>
            </a:r>
            <a:r>
              <a:rPr lang="en-US" sz="1600" dirty="0"/>
              <a:t>	</a:t>
            </a:r>
            <a:r>
              <a:rPr lang="en-US" sz="1600" b="1" dirty="0"/>
              <a:t>Required Study Documents</a:t>
            </a:r>
            <a:endParaRPr lang="en-US" sz="1600" dirty="0"/>
          </a:p>
          <a:p>
            <a:pPr marL="514350" lvl="1" indent="-225425">
              <a:buNone/>
              <a:tabLst>
                <a:tab pos="276225" algn="l"/>
              </a:tabLst>
            </a:pPr>
            <a:r>
              <a:rPr lang="en-US" sz="1000" dirty="0"/>
              <a:t>IRB Documents</a:t>
            </a:r>
          </a:p>
          <a:p>
            <a:pPr marL="514350" lvl="1" indent="-225425">
              <a:buNone/>
              <a:tabLst>
                <a:tab pos="276225" algn="l"/>
              </a:tabLst>
            </a:pPr>
            <a:r>
              <a:rPr lang="en-US" sz="1000" dirty="0"/>
              <a:t>Other Study Reports</a:t>
            </a:r>
          </a:p>
          <a:p>
            <a:pPr marL="514350" lvl="1" indent="-225425">
              <a:buNone/>
              <a:tabLst>
                <a:tab pos="276225" algn="l"/>
              </a:tabLst>
            </a:pPr>
            <a:r>
              <a:rPr lang="en-US" sz="1000" dirty="0"/>
              <a:t>Protocol</a:t>
            </a:r>
          </a:p>
          <a:p>
            <a:pPr marL="514350" lvl="1" indent="-225425">
              <a:buNone/>
              <a:tabLst>
                <a:tab pos="276225" algn="l"/>
              </a:tabLst>
            </a:pPr>
            <a:r>
              <a:rPr lang="en-US" sz="1000" dirty="0"/>
              <a:t>Consent/Assent Forms</a:t>
            </a:r>
          </a:p>
          <a:p>
            <a:pPr marL="514350" lvl="1" indent="-225425">
              <a:buNone/>
              <a:tabLst>
                <a:tab pos="276225" algn="l"/>
              </a:tabLst>
            </a:pPr>
            <a:r>
              <a:rPr lang="en-US" sz="1000" dirty="0"/>
              <a:t>Approved Recruitment materials</a:t>
            </a:r>
          </a:p>
          <a:p>
            <a:pPr marL="514350" lvl="1" indent="-225425">
              <a:buNone/>
              <a:tabLst>
                <a:tab pos="276225" algn="l"/>
              </a:tabLst>
            </a:pPr>
            <a:r>
              <a:rPr lang="en-US" sz="1000" dirty="0"/>
              <a:t>Study Documents/Logs</a:t>
            </a:r>
          </a:p>
          <a:p>
            <a:pPr marL="514350" lvl="0" indent="-225425">
              <a:buNone/>
              <a:tabLst>
                <a:tab pos="276225" algn="l"/>
              </a:tabLst>
            </a:pPr>
            <a:r>
              <a:rPr lang="en-US" sz="1100" dirty="0"/>
              <a:t>Regulatory Documents</a:t>
            </a:r>
          </a:p>
          <a:p>
            <a:pPr marL="288925" indent="-288925">
              <a:buNone/>
            </a:pPr>
            <a:r>
              <a:rPr lang="en-US" sz="1100" dirty="0"/>
              <a:t> </a:t>
            </a:r>
          </a:p>
          <a:p>
            <a:pPr marL="288925" indent="-288925">
              <a:buNone/>
            </a:pPr>
            <a:r>
              <a:rPr lang="en-US" sz="1100" dirty="0">
                <a:sym typeface="Wingdings 2" pitchFamily="2" charset="2"/>
              </a:rPr>
              <a:t></a:t>
            </a:r>
            <a:r>
              <a:rPr lang="en-US" sz="1100" dirty="0"/>
              <a:t>	</a:t>
            </a:r>
            <a:r>
              <a:rPr lang="en-US" sz="1600" b="1" dirty="0"/>
              <a:t>Protocol Adherence and Study Conduct</a:t>
            </a:r>
            <a:endParaRPr lang="en-US" sz="1600" dirty="0"/>
          </a:p>
          <a:p>
            <a:pPr marL="288925" indent="0">
              <a:buNone/>
            </a:pPr>
            <a:r>
              <a:rPr lang="en-US" sz="1100" dirty="0"/>
              <a:t>Adequate documentation/records to demonstrate:</a:t>
            </a:r>
          </a:p>
          <a:p>
            <a:pPr marL="288925" lvl="0" indent="0">
              <a:buNone/>
            </a:pPr>
            <a:r>
              <a:rPr lang="en-US" sz="1100" dirty="0"/>
              <a:t>Study conduct was in compliance with approved protocol and institutional policies</a:t>
            </a:r>
          </a:p>
          <a:p>
            <a:pPr marL="288925" lvl="0" indent="0">
              <a:buNone/>
            </a:pPr>
            <a:r>
              <a:rPr lang="en-US" sz="1100" dirty="0"/>
              <a:t>Accurate subject enrollment and visit status</a:t>
            </a:r>
          </a:p>
          <a:p>
            <a:pPr marL="288925" indent="-288925">
              <a:buNone/>
            </a:pPr>
            <a:r>
              <a:rPr lang="en-US" sz="1100" dirty="0"/>
              <a:t> </a:t>
            </a:r>
          </a:p>
          <a:p>
            <a:pPr marL="288925" indent="-288925">
              <a:buNone/>
            </a:pPr>
            <a:r>
              <a:rPr lang="en-US" sz="1100" dirty="0">
                <a:sym typeface="Wingdings 2" pitchFamily="2" charset="2"/>
              </a:rPr>
              <a:t></a:t>
            </a:r>
            <a:r>
              <a:rPr lang="en-US" sz="1100" dirty="0"/>
              <a:t>	</a:t>
            </a:r>
            <a:r>
              <a:rPr lang="en-US" sz="1600" b="1" dirty="0"/>
              <a:t>Study Documentation and Organization</a:t>
            </a:r>
            <a:endParaRPr lang="en-US" sz="1600" dirty="0"/>
          </a:p>
          <a:p>
            <a:pPr marL="288925" indent="-288925">
              <a:buNone/>
            </a:pPr>
            <a:r>
              <a:rPr lang="en-US" sz="1100" dirty="0"/>
              <a:t>	Clear and complete documentation per GCP and safe and secure storage of documents and study materials</a:t>
            </a:r>
          </a:p>
          <a:p>
            <a:pPr marL="288925" indent="-288925">
              <a:buNone/>
            </a:pPr>
            <a:r>
              <a:rPr lang="en-US" sz="1100" dirty="0"/>
              <a:t> </a:t>
            </a:r>
          </a:p>
          <a:p>
            <a:pPr marL="288925" indent="-288925">
              <a:buNone/>
            </a:pPr>
            <a:r>
              <a:rPr lang="en-US" sz="1100" dirty="0">
                <a:sym typeface="Wingdings 2" pitchFamily="2" charset="2"/>
              </a:rPr>
              <a:t></a:t>
            </a:r>
            <a:r>
              <a:rPr lang="en-US" sz="1100" dirty="0"/>
              <a:t>	</a:t>
            </a:r>
            <a:r>
              <a:rPr lang="en-US" sz="1600" b="1" dirty="0"/>
              <a:t>Data Reliability</a:t>
            </a:r>
            <a:endParaRPr lang="en-US" sz="1600" dirty="0"/>
          </a:p>
          <a:p>
            <a:pPr marL="288925" indent="0">
              <a:buNone/>
            </a:pPr>
            <a:r>
              <a:rPr lang="en-US" sz="1100" dirty="0"/>
              <a:t>Source data/documents verify complete, consistent and accurate data as to ensure</a:t>
            </a:r>
          </a:p>
          <a:p>
            <a:pPr marL="288925" lvl="0" indent="0">
              <a:buNone/>
            </a:pPr>
            <a:r>
              <a:rPr lang="en-US" sz="1100" dirty="0"/>
              <a:t>Subject exists</a:t>
            </a:r>
          </a:p>
          <a:p>
            <a:pPr marL="288925" lvl="0" indent="0">
              <a:buNone/>
            </a:pPr>
            <a:r>
              <a:rPr lang="en-US" sz="1100" dirty="0"/>
              <a:t>Subject consent</a:t>
            </a:r>
          </a:p>
          <a:p>
            <a:pPr marL="288925" lvl="0" indent="0">
              <a:buNone/>
            </a:pPr>
            <a:r>
              <a:rPr lang="en-US" sz="1100" dirty="0"/>
              <a:t>Subject eligibility</a:t>
            </a:r>
          </a:p>
          <a:p>
            <a:pPr marL="288925" lvl="0" indent="0">
              <a:buNone/>
            </a:pPr>
            <a:r>
              <a:rPr lang="en-US" sz="1100" dirty="0"/>
              <a:t>Complete CRFs with corresponding Source data</a:t>
            </a:r>
          </a:p>
          <a:p>
            <a:pPr marL="0" indent="0">
              <a:buNone/>
            </a:pPr>
            <a:r>
              <a:rPr lang="en-US" sz="1100" b="1" dirty="0"/>
              <a:t> </a:t>
            </a:r>
            <a:endParaRPr lang="en-US" sz="1100" dirty="0"/>
          </a:p>
          <a:p>
            <a:pPr marL="0" indent="0">
              <a:buNone/>
            </a:pPr>
            <a:br>
              <a:rPr lang="en-US" sz="1100" b="1" dirty="0"/>
            </a:br>
            <a:r>
              <a:rPr lang="en-US" sz="1100" b="1" dirty="0"/>
              <a:t> 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DE628B-A84B-B045-B461-35AC808A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AF1047-F853-0F48-BF80-46BC801C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to audit</a:t>
            </a:r>
          </a:p>
        </p:txBody>
      </p:sp>
    </p:spTree>
    <p:extLst>
      <p:ext uri="{BB962C8B-B14F-4D97-AF65-F5344CB8AC3E}">
        <p14:creationId xmlns:p14="http://schemas.microsoft.com/office/powerpoint/2010/main" val="3561760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A48179-861D-B244-A4EB-5256076096C3}"/>
              </a:ext>
            </a:extLst>
          </p:cNvPr>
          <p:cNvSpPr txBox="1"/>
          <p:nvPr/>
        </p:nvSpPr>
        <p:spPr>
          <a:xfrm>
            <a:off x="2336800" y="2159000"/>
            <a:ext cx="414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4828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7"/>
          <p:cNvSpPr txBox="1">
            <a:spLocks noChangeArrowheads="1"/>
          </p:cNvSpPr>
          <p:nvPr/>
        </p:nvSpPr>
        <p:spPr>
          <a:xfrm>
            <a:off x="4810947" y="1659583"/>
            <a:ext cx="4104455" cy="5257800"/>
          </a:xfrm>
          <a:prstGeom prst="rect">
            <a:avLst/>
          </a:prstGeom>
        </p:spPr>
        <p:txBody>
          <a:bodyPr vert="horz" lIns="91440" tIns="13716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24" marR="0" lvl="0" indent="-60324" algn="l" defTabSz="914400" rtl="0" eaLnBrk="1" fontAlgn="auto" latinLnBrk="0" hangingPunct="1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11242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Info	</a:t>
            </a:r>
          </a:p>
          <a:p>
            <a:pPr marL="60324" marR="0" lvl="0" indent="-60324" algn="l" defTabSz="914400" rtl="0" eaLnBrk="1" fontAlgn="auto" latinLnBrk="0" hangingPunct="1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11242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324" marR="0" lvl="0" indent="-60324" algn="l" defTabSz="914400" rtl="0" eaLnBrk="1" fontAlgn="auto" latinLnBrk="0" hangingPunct="1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11242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324" marR="0" lvl="0" indent="-60324" algn="l" defTabSz="914400" rtl="0" eaLnBrk="1" fontAlgn="auto" latinLnBrk="0" hangingPunct="1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11242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324" marR="0" lvl="0" indent="-60324" algn="l" defTabSz="914400" rtl="0" eaLnBrk="1" fontAlgn="auto" latinLnBrk="0" hangingPunct="1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11242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377" marR="0" lvl="0" indent="-914377" algn="l" defTabSz="914400" rtl="0" eaLnBrk="1" fontAlgn="auto" latinLnBrk="0" hangingPunct="1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14377" algn="l"/>
                <a:tab pos="1311242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phone:	617-355-5308</a:t>
            </a:r>
          </a:p>
          <a:p>
            <a:pPr marL="914377" marR="0" lvl="0" indent="-914377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14377" algn="l"/>
                <a:tab pos="1311242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email:	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eunice.newbert@childrens.harvard.edu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377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14377" algn="l"/>
                <a:tab pos="1311242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tonya.ferraro@childrens.harvard.edu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914377" marR="0" lvl="0" indent="-914377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14377" algn="l"/>
                <a:tab pos="1311242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web:	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www.childrenshospital.org/research-and-innovation/research/research-administration/equip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60324" marR="0" lvl="0" indent="914377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74701" algn="l"/>
                <a:tab pos="1311242" algn="l"/>
              </a:tabLst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6725" y="3770831"/>
            <a:ext cx="4038600" cy="2895600"/>
          </a:xfrm>
        </p:spPr>
        <p:txBody>
          <a:bodyPr vert="horz" lIns="91440" tIns="137160" rIns="91440" bIns="45720" rtlCol="0">
            <a:noAutofit/>
          </a:bodyPr>
          <a:lstStyle/>
          <a:p>
            <a:pPr marL="60324" indent="-60324" fontAlgn="auto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None/>
              <a:tabLst>
                <a:tab pos="1311242" algn="l"/>
              </a:tabLst>
              <a:defRPr/>
            </a:pPr>
            <a:r>
              <a:rPr lang="en-US" sz="2400" b="1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Services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Study Audit/Review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New/Transfer PI Training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Tools and Templates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One-on-one Assistance</a:t>
            </a:r>
          </a:p>
          <a:p>
            <a:pPr marL="231769" indent="-171446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>
                <a:tab pos="1311242" algn="l"/>
              </a:tabLst>
              <a:defRPr/>
            </a:pPr>
            <a:r>
              <a:rPr lang="en-US" spc="-5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Talks/Presentations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2" y="314960"/>
            <a:ext cx="8591551" cy="990600"/>
          </a:xfrm>
        </p:spPr>
        <p:txBody>
          <a:bodyPr rtlCol="0">
            <a:noAutofit/>
          </a:bodyPr>
          <a:lstStyle/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36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spc="-18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spc="-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</a:t>
            </a:r>
            <a:r>
              <a:rPr lang="en-US" sz="3200" spc="-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spc="-18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&amp; Quality Improvement Program</a:t>
            </a:r>
          </a:p>
        </p:txBody>
      </p:sp>
      <p:pic>
        <p:nvPicPr>
          <p:cNvPr id="7" name="Picture 6" descr="http://www.childrenshospital.org/~/media/legal/brand-guidelines/bchlogomotto_horizontal_300dpi.ashx?la=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895600" cy="53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4953004" y="2340269"/>
            <a:ext cx="3924519" cy="2018372"/>
            <a:chOff x="4953001" y="2340268"/>
            <a:chExt cx="3924519" cy="2018372"/>
          </a:xfrm>
        </p:grpSpPr>
        <p:sp>
          <p:nvSpPr>
            <p:cNvPr id="10" name="Rounded Rectangle 9"/>
            <p:cNvSpPr/>
            <p:nvPr/>
          </p:nvSpPr>
          <p:spPr>
            <a:xfrm>
              <a:off x="5674583" y="2340268"/>
              <a:ext cx="2561746" cy="374707"/>
            </a:xfrm>
            <a:prstGeom prst="roundRect">
              <a:avLst/>
            </a:prstGeom>
            <a:solidFill>
              <a:srgbClr val="26643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8891" rIns="8891" bIns="8891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/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Clinical Research Compliance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820271" y="2962121"/>
              <a:ext cx="1182867" cy="461029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/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EQuIP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53001" y="3810000"/>
              <a:ext cx="1752600" cy="5486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8891" rIns="8891" bIns="8891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/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Eunice Newbert, MPH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/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Manager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781800" y="3810000"/>
              <a:ext cx="2095720" cy="5486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8891" rIns="8891" bIns="8891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Tonya Ferraro, M.Ed.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/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Senior QI Specialist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256708" y="2962122"/>
              <a:ext cx="752752" cy="461029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/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IRB</a:t>
              </a:r>
            </a:p>
          </p:txBody>
        </p:sp>
        <p:cxnSp>
          <p:nvCxnSpPr>
            <p:cNvPr id="17" name="Elbow Connector 16"/>
            <p:cNvCxnSpPr>
              <a:stCxn id="10" idx="2"/>
              <a:endCxn id="12" idx="0"/>
            </p:cNvCxnSpPr>
            <p:nvPr/>
          </p:nvCxnSpPr>
          <p:spPr>
            <a:xfrm rot="5400000">
              <a:off x="6560008" y="2566673"/>
              <a:ext cx="247146" cy="543751"/>
            </a:xfrm>
            <a:prstGeom prst="bentConnector3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0" idx="2"/>
              <a:endCxn id="15" idx="0"/>
            </p:cNvCxnSpPr>
            <p:nvPr/>
          </p:nvCxnSpPr>
          <p:spPr>
            <a:xfrm rot="16200000" flipH="1">
              <a:off x="7170697" y="2499734"/>
              <a:ext cx="247147" cy="677628"/>
            </a:xfrm>
            <a:prstGeom prst="bentConnector3">
              <a:avLst/>
            </a:prstGeom>
            <a:ln w="6350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12" idx="2"/>
              <a:endCxn id="13" idx="0"/>
            </p:cNvCxnSpPr>
            <p:nvPr/>
          </p:nvCxnSpPr>
          <p:spPr>
            <a:xfrm rot="5400000">
              <a:off x="5927078" y="3325373"/>
              <a:ext cx="386850" cy="582404"/>
            </a:xfrm>
            <a:prstGeom prst="bentConnector3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Elbow Connector 33"/>
          <p:cNvCxnSpPr>
            <a:stCxn id="12" idx="2"/>
            <a:endCxn id="14" idx="0"/>
          </p:cNvCxnSpPr>
          <p:nvPr/>
        </p:nvCxnSpPr>
        <p:spPr>
          <a:xfrm rot="16200000" flipH="1">
            <a:off x="6927258" y="2907600"/>
            <a:ext cx="386851" cy="1417955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876800" y="2104631"/>
            <a:ext cx="390884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396726" y="1659582"/>
            <a:ext cx="4395284" cy="2074219"/>
            <a:chOff x="396725" y="1659582"/>
            <a:chExt cx="4395284" cy="2074218"/>
          </a:xfrm>
        </p:grpSpPr>
        <p:sp>
          <p:nvSpPr>
            <p:cNvPr id="51" name="Rectangle 7"/>
            <p:cNvSpPr txBox="1">
              <a:spLocks noChangeArrowheads="1"/>
            </p:cNvSpPr>
            <p:nvPr/>
          </p:nvSpPr>
          <p:spPr>
            <a:xfrm>
              <a:off x="396725" y="1659582"/>
              <a:ext cx="4395284" cy="2074218"/>
            </a:xfrm>
            <a:prstGeom prst="rect">
              <a:avLst/>
            </a:prstGeom>
          </p:spPr>
          <p:txBody>
            <a:bodyPr vert="horz" lIns="91440" tIns="13716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0324" marR="0" lvl="0" indent="-60324" algn="l" defTabSz="914400" rtl="0" eaLnBrk="1" fontAlgn="auto" latinLnBrk="0" hangingPunct="1">
                <a:lnSpc>
                  <a:spcPct val="90000"/>
                </a:lnSpc>
                <a:spcBef>
                  <a:spcPct val="8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311242" algn="l"/>
                </a:tabLst>
                <a:defRPr/>
              </a:pPr>
              <a:r>
                <a:rPr kumimoji="0" lang="en-US" sz="2400" b="1" i="0" u="none" strike="noStrike" kern="1200" cap="none" spc="-5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 Purpose</a:t>
              </a:r>
            </a:p>
            <a:p>
              <a:pPr marL="60324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>
                  <a:tab pos="1311242" algn="l"/>
                </a:tabLst>
                <a:defRPr/>
              </a:pPr>
              <a:r>
                <a:rPr kumimoji="0" lang="en-US" sz="2100" b="0" i="0" u="none" strike="noStrike" kern="1200" cap="none" spc="-51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 educate the research community of applicable regulations, institutional policies and of good clinical practices pertaining to the protection of human subjects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66845" y="2104630"/>
              <a:ext cx="41148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466845" y="4191000"/>
            <a:ext cx="41148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09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470BD4-FEA2-4446-A354-C4543589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0CE68-25E0-46BD-9548-CC4778AE0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E5963-4974-3044-B3CF-AA78637D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Program goal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AC36D5C-0690-5843-90AA-A80BDCA9D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51" indent="-461951"/>
            <a:r>
              <a:rPr lang="en-US" sz="3600" dirty="0">
                <a:sym typeface="Wingdings"/>
              </a:rPr>
              <a:t>What are we doing?</a:t>
            </a:r>
            <a:endParaRPr lang="en-US" sz="3600" dirty="0"/>
          </a:p>
          <a:p>
            <a:pPr lvl="1" indent="-223833">
              <a:spcBef>
                <a:spcPts val="1176"/>
              </a:spcBef>
              <a:buFont typeface="Wingdings" charset="2"/>
              <a:buChar char="§"/>
            </a:pPr>
            <a:r>
              <a:rPr lang="en-US" sz="2400" dirty="0"/>
              <a:t>Evaluate research practices alongside the approved protocol, applicable regulation and BCH policies.</a:t>
            </a:r>
          </a:p>
          <a:p>
            <a:pPr lvl="1" indent="-223833">
              <a:spcBef>
                <a:spcPts val="1776"/>
              </a:spcBef>
              <a:buFont typeface="Wingdings" charset="2"/>
              <a:buChar char="§"/>
            </a:pPr>
            <a:r>
              <a:rPr lang="en-US" sz="2400" dirty="0"/>
              <a:t>Determine what works and what needs improvement </a:t>
            </a:r>
            <a:r>
              <a:rPr lang="en-US" sz="1600" dirty="0">
                <a:sym typeface="Wingdings"/>
              </a:rPr>
              <a:t>	</a:t>
            </a:r>
          </a:p>
          <a:p>
            <a:pPr>
              <a:spcBef>
                <a:spcPts val="1200"/>
              </a:spcBef>
            </a:pPr>
            <a:r>
              <a:rPr lang="en-US" sz="3600" dirty="0">
                <a:sym typeface="Wingdings"/>
              </a:rPr>
              <a:t>What can we do to help?</a:t>
            </a:r>
          </a:p>
          <a:p>
            <a:pPr lvl="1" indent="-223833">
              <a:buFont typeface="Wingdings" charset="2"/>
              <a:buChar char="§"/>
            </a:pPr>
            <a:r>
              <a:rPr lang="en-US" sz="2400" dirty="0">
                <a:sym typeface="Wingdings"/>
              </a:rPr>
              <a:t>Provide education and services to facilitate compliant research based on what we learn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42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545F32-DE20-3044-B8B5-F27A7A413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968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/>
              <a:t>Are you doing what you are supposed to be doing?</a:t>
            </a:r>
          </a:p>
          <a:p>
            <a:pPr>
              <a:spcBef>
                <a:spcPts val="1968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/>
              <a:t>Do you know what you are supposed to be doing?</a:t>
            </a:r>
          </a:p>
          <a:p>
            <a:pPr>
              <a:spcBef>
                <a:spcPts val="1968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/>
              <a:t>Find and fix ‘errors’ before they become problems</a:t>
            </a:r>
          </a:p>
          <a:p>
            <a:pPr>
              <a:spcBef>
                <a:spcPts val="1968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/>
              <a:t>Research team education and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295799-C5A5-1F40-9862-195778BB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909D9D-70C3-0A4B-99C1-BFF9050B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self-audit?</a:t>
            </a:r>
          </a:p>
        </p:txBody>
      </p:sp>
    </p:spTree>
    <p:extLst>
      <p:ext uri="{BB962C8B-B14F-4D97-AF65-F5344CB8AC3E}">
        <p14:creationId xmlns:p14="http://schemas.microsoft.com/office/powerpoint/2010/main" val="250464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C151F-081E-B54A-AADB-01DBB5E7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2397126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Self-audit: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Where to start</a:t>
            </a:r>
          </a:p>
        </p:txBody>
      </p:sp>
    </p:spTree>
    <p:extLst>
      <p:ext uri="{BB962C8B-B14F-4D97-AF65-F5344CB8AC3E}">
        <p14:creationId xmlns:p14="http://schemas.microsoft.com/office/powerpoint/2010/main" val="365884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C4EB4-C525-6147-8025-B78E566B7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968"/>
              </a:spcBef>
              <a:buFont typeface="Wingdings" pitchFamily="2" charset="2"/>
              <a:buChar char="§"/>
            </a:pPr>
            <a:r>
              <a:rPr lang="en-US" dirty="0"/>
              <a:t>Ensure compliance with applicable regulations and policies</a:t>
            </a:r>
          </a:p>
          <a:p>
            <a:pPr>
              <a:spcBef>
                <a:spcPts val="1968"/>
              </a:spcBef>
              <a:buFont typeface="Wingdings" pitchFamily="2" charset="2"/>
              <a:buChar char="§"/>
            </a:pPr>
            <a:r>
              <a:rPr lang="en-US" dirty="0"/>
              <a:t>Ensure compliance with IRB approved protocol</a:t>
            </a:r>
          </a:p>
          <a:p>
            <a:pPr>
              <a:spcBef>
                <a:spcPts val="1968"/>
              </a:spcBef>
              <a:buFont typeface="Wingdings" pitchFamily="2" charset="2"/>
              <a:buChar char="§"/>
            </a:pPr>
            <a:r>
              <a:rPr lang="en-US" dirty="0"/>
              <a:t>Identify areas you can improve</a:t>
            </a:r>
          </a:p>
          <a:p>
            <a:pPr>
              <a:spcBef>
                <a:spcPts val="1968"/>
              </a:spcBef>
              <a:buFont typeface="Wingdings" pitchFamily="2" charset="2"/>
              <a:buChar char="§"/>
            </a:pPr>
            <a:r>
              <a:rPr lang="en-US" dirty="0"/>
              <a:t>Don’t let ‘human error’ snowball into continuing non-compliance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61BF83-DBA8-5942-95D5-5C27D90F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4D7F15-F8DC-8343-AB8F-86206AB3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00713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CAAEC2-3B1D-6049-87F4-1E653BFF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EADA78-BD62-CF42-A684-8C831F16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 be doing?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313A21-F513-5D46-812F-FAAB4E7CBB09}"/>
              </a:ext>
            </a:extLst>
          </p:cNvPr>
          <p:cNvSpPr txBox="1">
            <a:spLocks/>
          </p:cNvSpPr>
          <p:nvPr/>
        </p:nvSpPr>
        <p:spPr>
          <a:xfrm>
            <a:off x="457200" y="2438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38" indent="-514338" algn="l" defTabSz="914377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90000"/>
              <a:buFont typeface="+mj-lt"/>
              <a:buAutoNum type="arabicPeriod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+mj-lt"/>
              <a:buNone/>
            </a:pPr>
            <a:r>
              <a:rPr lang="en-US" sz="2800"/>
              <a:t>What requirements apply to your study?</a:t>
            </a:r>
          </a:p>
          <a:p>
            <a:pPr marL="979488" lvl="2" indent="-514350"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98000"/>
              <a:buFont typeface="Wingdings" pitchFamily="2" charset="2"/>
              <a:buChar char=""/>
              <a:tabLst>
                <a:tab pos="1376363" algn="l"/>
              </a:tabLst>
            </a:pPr>
            <a:r>
              <a:rPr lang="en-US" sz="3200" b="1"/>
              <a:t>Federal and State Regulations</a:t>
            </a:r>
          </a:p>
          <a:p>
            <a:pPr marL="979488" lvl="2" indent="-514350"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98000"/>
              <a:buFont typeface="Wingdings" pitchFamily="2" charset="2"/>
              <a:buChar char=""/>
              <a:tabLst>
                <a:tab pos="1376363" algn="l"/>
              </a:tabLst>
            </a:pPr>
            <a:r>
              <a:rPr lang="en-US" sz="3200" b="1"/>
              <a:t>Institutional Policies </a:t>
            </a:r>
          </a:p>
          <a:p>
            <a:pPr marL="979488" lvl="2" indent="-514350"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98000"/>
              <a:buFont typeface="Wingdings" pitchFamily="2" charset="2"/>
              <a:buChar char=""/>
              <a:tabLst>
                <a:tab pos="1376363" algn="l"/>
              </a:tabLst>
            </a:pPr>
            <a:r>
              <a:rPr lang="en-US" sz="3200" b="1"/>
              <a:t>Sponsor agreements/Contracts</a:t>
            </a:r>
          </a:p>
          <a:p>
            <a:pPr marL="979488" lvl="2" indent="-514350">
              <a:spcBef>
                <a:spcPts val="1800"/>
              </a:spcBef>
              <a:buClr>
                <a:schemeClr val="accent1">
                  <a:lumMod val="50000"/>
                </a:schemeClr>
              </a:buClr>
              <a:buSzPct val="98000"/>
              <a:buFont typeface="Wingdings" pitchFamily="2" charset="2"/>
              <a:buChar char=""/>
              <a:tabLst>
                <a:tab pos="1376363" algn="l"/>
              </a:tabLst>
            </a:pPr>
            <a:r>
              <a:rPr lang="en-US" sz="3200" b="1"/>
              <a:t>IRB Approved Protocol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BE345-9972-1548-BA3C-A764C86C5324}"/>
              </a:ext>
            </a:extLst>
          </p:cNvPr>
          <p:cNvSpPr txBox="1"/>
          <p:nvPr/>
        </p:nvSpPr>
        <p:spPr>
          <a:xfrm>
            <a:off x="381000" y="1612612"/>
            <a:ext cx="8153400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99413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Understand what you are required to do.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52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05400"/>
          </a:xfrm>
        </p:spPr>
        <p:txBody>
          <a:bodyPr>
            <a:noAutofit/>
          </a:bodyPr>
          <a:lstStyle/>
          <a:p>
            <a:pPr marL="517525" indent="-234950">
              <a:spcBef>
                <a:spcPts val="1200"/>
              </a:spcBef>
              <a:buFont typeface="Wingdings" charset="2"/>
              <a:buChar char="§"/>
            </a:pPr>
            <a:r>
              <a:rPr lang="en-US" sz="2800" b="1" dirty="0"/>
              <a:t>Good Clinical Practices (GCP)</a:t>
            </a:r>
          </a:p>
          <a:p>
            <a:pPr marL="511169" lvl="1" indent="0">
              <a:spcBef>
                <a:spcPts val="300"/>
              </a:spcBef>
              <a:buNone/>
            </a:pPr>
            <a:r>
              <a:rPr lang="en-US" sz="2000" dirty="0"/>
              <a:t>“international ethical and scientific quality standard for designing, conducting, recording, and reporting trials that involve human subjects. Compliance with GCP assures that the rights, safety, and well-being of trial subjects are protected and that the clinical trial data are credible. “</a:t>
            </a:r>
          </a:p>
          <a:p>
            <a:pPr marL="517525" indent="-234950">
              <a:spcBef>
                <a:spcPts val="1200"/>
              </a:spcBef>
              <a:buFont typeface="Wingdings" charset="2"/>
              <a:buChar char="§"/>
            </a:pPr>
            <a:r>
              <a:rPr lang="en-US" sz="2800" b="1" dirty="0"/>
              <a:t>FDA Guidance</a:t>
            </a:r>
          </a:p>
          <a:p>
            <a:pPr marL="465138" indent="0">
              <a:spcBef>
                <a:spcPts val="0"/>
              </a:spcBef>
              <a:buNone/>
            </a:pPr>
            <a:r>
              <a:rPr lang="en-US" sz="2000" dirty="0"/>
              <a:t>“the current thinking of the Food and Drug Administration (FDA or Agency) on [a particular] topic. … You can use an alternative approach if it satisfies the requirements of the applicable statutes and regulations.”</a:t>
            </a:r>
            <a:endParaRPr lang="en-US" sz="2000" b="1" dirty="0"/>
          </a:p>
          <a:p>
            <a:pPr marL="517525" indent="-234950">
              <a:spcBef>
                <a:spcPts val="1200"/>
              </a:spcBef>
              <a:buFont typeface="Wingdings" charset="2"/>
              <a:buChar char="§"/>
            </a:pPr>
            <a:r>
              <a:rPr lang="en-US" sz="2800" b="1" dirty="0"/>
              <a:t>Manual of Operations (MOO) or Standard Operating Procedures (SOP)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CE68-25E0-46BD-9548-CC4778AE0AC6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Standards for demonstrating compliance</a:t>
            </a:r>
          </a:p>
        </p:txBody>
      </p:sp>
    </p:spTree>
    <p:extLst>
      <p:ext uri="{BB962C8B-B14F-4D97-AF65-F5344CB8AC3E}">
        <p14:creationId xmlns:p14="http://schemas.microsoft.com/office/powerpoint/2010/main" val="231638501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h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7338</TotalTime>
  <Words>2170</Words>
  <Application>Microsoft Macintosh PowerPoint</Application>
  <PresentationFormat>On-screen Show (4:3)</PresentationFormat>
  <Paragraphs>357</Paragraphs>
  <Slides>24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Brush Script MT</vt:lpstr>
      <vt:lpstr>ＭＳ Ｐゴシック</vt:lpstr>
      <vt:lpstr>Arial</vt:lpstr>
      <vt:lpstr>Ayuthaya</vt:lpstr>
      <vt:lpstr>Calibri</vt:lpstr>
      <vt:lpstr>Calibri Light</vt:lpstr>
      <vt:lpstr>Century Gothic</vt:lpstr>
      <vt:lpstr>Noteworthy Light</vt:lpstr>
      <vt:lpstr>Segoe Print</vt:lpstr>
      <vt:lpstr>Snap ITC</vt:lpstr>
      <vt:lpstr>Tahoma</vt:lpstr>
      <vt:lpstr>Times New Roman</vt:lpstr>
      <vt:lpstr>Tunga</vt:lpstr>
      <vt:lpstr>Viner Hand ITC</vt:lpstr>
      <vt:lpstr>Wingdings</vt:lpstr>
      <vt:lpstr>Wingdings 2</vt:lpstr>
      <vt:lpstr>Wingdings 3</vt:lpstr>
      <vt:lpstr>Office Theme</vt:lpstr>
      <vt:lpstr>Soho</vt:lpstr>
      <vt:lpstr>1_Office Theme</vt:lpstr>
      <vt:lpstr>PowerPoint Presentation</vt:lpstr>
      <vt:lpstr>Objectives</vt:lpstr>
      <vt:lpstr>  EQuIP: Education &amp; Quality Improvement Program</vt:lpstr>
      <vt:lpstr>Program goal</vt:lpstr>
      <vt:lpstr>Why self-audit?</vt:lpstr>
      <vt:lpstr>Self-audit: Where to start</vt:lpstr>
      <vt:lpstr>Purpose</vt:lpstr>
      <vt:lpstr>What should you be doing?</vt:lpstr>
      <vt:lpstr>Standards for demonstrating compliance</vt:lpstr>
      <vt:lpstr>Self-audit: What to audit</vt:lpstr>
      <vt:lpstr>Identify what to audit</vt:lpstr>
      <vt:lpstr>Create a an audit tool</vt:lpstr>
      <vt:lpstr>Regulatory Documents</vt:lpstr>
      <vt:lpstr>Create a an audit tool</vt:lpstr>
      <vt:lpstr>Create a an audit tool</vt:lpstr>
      <vt:lpstr>Create an audit tool</vt:lpstr>
      <vt:lpstr>Create an audit tool</vt:lpstr>
      <vt:lpstr>Create an audit tool</vt:lpstr>
      <vt:lpstr>Create an audit tool</vt:lpstr>
      <vt:lpstr>Create an audit tool</vt:lpstr>
      <vt:lpstr>Subjects: audit tool</vt:lpstr>
      <vt:lpstr>PowerPoint Presentation</vt:lpstr>
      <vt:lpstr>Areas to audit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Documenting and Filing Informed Consent Remotely</dc:title>
  <dc:creator>Eunice Yim Newbert</dc:creator>
  <cp:lastModifiedBy>Eunice Yim Newbert</cp:lastModifiedBy>
  <cp:revision>38</cp:revision>
  <dcterms:created xsi:type="dcterms:W3CDTF">2021-02-05T15:24:43Z</dcterms:created>
  <dcterms:modified xsi:type="dcterms:W3CDTF">2021-03-10T18:48:52Z</dcterms:modified>
</cp:coreProperties>
</file>