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11" r:id="rId2"/>
  </p:sldMasterIdLst>
  <p:notesMasterIdLst>
    <p:notesMasterId r:id="rId33"/>
  </p:notesMasterIdLst>
  <p:handoutMasterIdLst>
    <p:handoutMasterId r:id="rId34"/>
  </p:handoutMasterIdLst>
  <p:sldIdLst>
    <p:sldId id="256" r:id="rId3"/>
    <p:sldId id="357" r:id="rId4"/>
    <p:sldId id="423" r:id="rId5"/>
    <p:sldId id="424" r:id="rId6"/>
    <p:sldId id="459" r:id="rId7"/>
    <p:sldId id="437" r:id="rId8"/>
    <p:sldId id="447" r:id="rId9"/>
    <p:sldId id="259" r:id="rId10"/>
    <p:sldId id="275" r:id="rId11"/>
    <p:sldId id="445" r:id="rId12"/>
    <p:sldId id="273" r:id="rId13"/>
    <p:sldId id="431" r:id="rId14"/>
    <p:sldId id="428" r:id="rId15"/>
    <p:sldId id="429" r:id="rId16"/>
    <p:sldId id="438" r:id="rId17"/>
    <p:sldId id="371" r:id="rId18"/>
    <p:sldId id="390" r:id="rId19"/>
    <p:sldId id="446" r:id="rId20"/>
    <p:sldId id="380" r:id="rId21"/>
    <p:sldId id="376" r:id="rId22"/>
    <p:sldId id="453" r:id="rId23"/>
    <p:sldId id="452" r:id="rId24"/>
    <p:sldId id="454" r:id="rId25"/>
    <p:sldId id="457" r:id="rId26"/>
    <p:sldId id="455" r:id="rId27"/>
    <p:sldId id="440" r:id="rId28"/>
    <p:sldId id="458" r:id="rId29"/>
    <p:sldId id="382" r:id="rId30"/>
    <p:sldId id="388" r:id="rId31"/>
    <p:sldId id="416" r:id="rId32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  <p:cmAuthor id="1" name="Eunice Yim Newbert" initials="EYN" lastIdx="1" clrIdx="1">
    <p:extLst>
      <p:ext uri="{19B8F6BF-5375-455C-9EA6-DF929625EA0E}">
        <p15:presenceInfo xmlns:p15="http://schemas.microsoft.com/office/powerpoint/2012/main" userId="Eunice Yim Newb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53B823"/>
    <a:srgbClr val="2C5A8C"/>
    <a:srgbClr val="FFFF66"/>
    <a:srgbClr val="FFFFCC"/>
    <a:srgbClr val="006600"/>
    <a:srgbClr val="FFFF99"/>
    <a:srgbClr val="000714"/>
    <a:srgbClr val="640000"/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7" autoAdjust="0"/>
    <p:restoredTop sz="80590" autoAdjust="0"/>
  </p:normalViewPr>
  <p:slideViewPr>
    <p:cSldViewPr>
      <p:cViewPr varScale="1">
        <p:scale>
          <a:sx n="84" d="100"/>
          <a:sy n="84" d="100"/>
        </p:scale>
        <p:origin x="15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200" y="97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9A238-101B-4F67-88BF-D0EC6C32F2D9}" type="datetimeFigureOut">
              <a:rPr lang="en-US" smtClean="0">
                <a:latin typeface="Times New Roman" panose="02020603050405020304" pitchFamily="18" charset="0"/>
              </a:rPr>
              <a:t>1/14/21</a:t>
            </a:fld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98DA7-E644-400D-887C-12C0812A6BBE}" type="slidenum">
              <a:rPr lang="en-US" smtClean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067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9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317ADDB-AB84-4806-8A4B-BA03EF678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04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37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807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9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719035-9C3A-4B82-BFEF-2C312C0CB9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313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719035-9C3A-4B82-BFEF-2C312C0CB9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51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569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327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70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C86957-3260-4F8F-B6BD-62B8428E9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656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792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9035-9C3A-4B82-BFEF-2C312C0CB9D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89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655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C86957-3260-4F8F-B6BD-62B8428E9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035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44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719035-9C3A-4B82-BFEF-2C312C0CB9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402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52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42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55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C86957-3260-4F8F-B6BD-62B8428E9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368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86957-3260-4F8F-B6BD-62B8428E9EC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42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11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C86957-3260-4F8F-B6BD-62B8428E9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58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3EF8-6370-48B9-AFF3-E0A6D7BF7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0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3327" y="6429375"/>
            <a:ext cx="4086225" cy="2921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D177-299D-453C-8684-1D92F2EC7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1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228600" y="228600"/>
            <a:ext cx="859155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>
              <a:defRPr/>
            </a:pPr>
            <a:endParaRPr lang="en-US" sz="4000" dirty="0">
              <a:latin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1000" y="1219200"/>
            <a:ext cx="86106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1529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600200"/>
            <a:ext cx="41529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3938592"/>
            <a:ext cx="41529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1"/>
          <p:cNvSpPr>
            <a:spLocks noGrp="1"/>
          </p:cNvSpPr>
          <p:nvPr>
            <p:ph type="title"/>
          </p:nvPr>
        </p:nvSpPr>
        <p:spPr>
          <a:xfrm>
            <a:off x="381000" y="381001"/>
            <a:ext cx="859155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F50E-39BE-4947-ADF6-F2DA3FC82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2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607B-23B7-4D19-8F0F-291C7D1605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25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38" indent="-514338">
              <a:buClr>
                <a:schemeClr val="tx1">
                  <a:lumMod val="85000"/>
                  <a:lumOff val="15000"/>
                </a:schemeClr>
              </a:buClr>
              <a:buSzPct val="90000"/>
              <a:buFont typeface="+mj-lt"/>
              <a:buAutoNum type="arabicPeriod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72B3-956B-42E4-BF7E-D2A7BAD8CA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>
            <a:lvl1pPr marL="0" indent="0"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482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A0AA-6927-42F4-A788-7487C0FF2F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58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D216-D4D1-4A68-A1E4-8CC3B9EE45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>
            <a:lvl1pPr marL="0" indent="0"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7410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FCE5-3E9F-4AFB-AFA9-478E585287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>
            <a:lvl1pPr marL="0" indent="0"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8801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7C82-893B-437E-84A1-28BCDA26A5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>
            <a:lvl1pPr marL="0" indent="0"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481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7A9C-4E52-49BB-8A7A-2993D740B5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>
            <a:lvl1pPr marL="0" indent="0"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2390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3A16-405D-4D3E-9B68-0B00B5AAEE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1066800"/>
            <a:ext cx="86106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228604"/>
            <a:ext cx="8591550" cy="9144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04ADB-5781-45C8-8FFB-8FF9F81EA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89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581F-F92E-45A1-99A4-4E53FD56CE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79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56C2-3733-4737-89D0-6AB31F4F6E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84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E2C7-4722-4D91-B5E6-AAC3AD74E8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88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1066800"/>
            <a:ext cx="86106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228604"/>
            <a:ext cx="8591550" cy="9144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204ADB-5781-45C8-8FFB-8FF9F81EAE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00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8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2" y="2895603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unga" pitchFamily="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E517-3847-449A-8C43-92CC65CFB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3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28600" y="1066800"/>
            <a:ext cx="86106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52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52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tle 11"/>
          <p:cNvSpPr>
            <a:spLocks noGrp="1"/>
          </p:cNvSpPr>
          <p:nvPr>
            <p:ph type="title"/>
          </p:nvPr>
        </p:nvSpPr>
        <p:spPr>
          <a:xfrm>
            <a:off x="228600" y="228604"/>
            <a:ext cx="8591550" cy="9144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69FD-78C2-4322-B0CF-0D7E08C25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8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28600" y="1066800"/>
            <a:ext cx="86106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228600" y="228604"/>
            <a:ext cx="8591550" cy="9144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A310-ACC6-4147-91C8-F95480BA4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3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8213F-AA61-493A-ADB2-7B0585ECE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1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1" baseline="0" dirty="0" smtClean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ahom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743327" y="6429375"/>
            <a:ext cx="4086225" cy="2921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ABB2-C420-46C3-A00A-23489804B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3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46" indent="1588">
              <a:buNone/>
              <a:defRPr>
                <a:solidFill>
                  <a:schemeClr val="bg2"/>
                </a:solidFill>
              </a:defRPr>
            </a:lvl2pPr>
            <a:lvl3pPr marL="344479" indent="6351">
              <a:buNone/>
              <a:defRPr>
                <a:solidFill>
                  <a:schemeClr val="bg2"/>
                </a:solidFill>
              </a:defRPr>
            </a:lvl3pPr>
            <a:lvl4pPr marL="515926" indent="3175">
              <a:buNone/>
              <a:defRPr>
                <a:solidFill>
                  <a:schemeClr val="bg2"/>
                </a:solidFill>
              </a:defRPr>
            </a:lvl4pPr>
            <a:lvl5pPr marL="688957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743327" y="6429375"/>
            <a:ext cx="4086225" cy="2921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05C28-FB5D-4F0F-AC9D-134A7D959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228600" y="228600"/>
            <a:ext cx="859155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>
              <a:defRPr/>
            </a:pPr>
            <a:endParaRPr lang="en-US" sz="4000" dirty="0"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81000" y="1219200"/>
            <a:ext cx="86106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381004"/>
            <a:ext cx="8591550" cy="9144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8DBCB-360A-405D-BFA8-D8BDD0EAA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7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 smtClean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5E98A24-81BE-4756-9F06-8ADD3A25A2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76200"/>
            <a:ext cx="859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2" r:id="rId2"/>
    <p:sldLayoutId id="2147483700" r:id="rId3"/>
    <p:sldLayoutId id="2147483703" r:id="rId4"/>
    <p:sldLayoutId id="2147483704" r:id="rId5"/>
    <p:sldLayoutId id="2147483701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4000" kern="1200">
          <a:solidFill>
            <a:schemeClr val="tx2"/>
          </a:solidFill>
          <a:latin typeface="Times New Roman" panose="02020603050405020304" pitchFamily="18" charset="0"/>
          <a:ea typeface="Tunga" pitchFamily="2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5pPr>
      <a:lvl6pPr marL="457189"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6pPr>
      <a:lvl7pPr marL="914377"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7pPr>
      <a:lvl8pPr marL="1371566"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8pPr>
      <a:lvl9pPr marL="1828754"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9pPr>
    </p:titleStyle>
    <p:bodyStyle>
      <a:lvl1pPr marL="230182" indent="-230182" algn="l" rtl="0" fontAlgn="base">
        <a:spcBef>
          <a:spcPts val="600"/>
        </a:spcBef>
        <a:spcAft>
          <a:spcPct val="0"/>
        </a:spcAft>
        <a:buClr>
          <a:srgbClr val="9E0000"/>
        </a:buClr>
        <a:buSzPct val="130000"/>
        <a:buFont typeface="Snap ITC" pitchFamily="82" charset="0"/>
        <a:buChar char="–"/>
        <a:defRPr sz="2200" kern="1200" spc="31">
          <a:solidFill>
            <a:schemeClr val="tx2"/>
          </a:solidFill>
          <a:latin typeface="Times New Roman" panose="02020603050405020304" pitchFamily="18" charset="0"/>
          <a:ea typeface="+mn-ea"/>
          <a:cs typeface="Tahoma" pitchFamily="34" charset="0"/>
        </a:defRPr>
      </a:lvl1pPr>
      <a:lvl2pPr marL="514338" indent="-168270" algn="l" rtl="0" fontAlgn="base">
        <a:spcBef>
          <a:spcPts val="600"/>
        </a:spcBef>
        <a:spcAft>
          <a:spcPct val="0"/>
        </a:spcAft>
        <a:buClr>
          <a:srgbClr val="860000"/>
        </a:buClr>
        <a:buSzPct val="150000"/>
        <a:buFont typeface="Brush Script MT" pitchFamily="66" charset="0"/>
        <a:buChar char="›"/>
        <a:defRPr sz="2000" kern="1200">
          <a:solidFill>
            <a:schemeClr val="tx2"/>
          </a:solidFill>
          <a:latin typeface="Times New Roman" panose="02020603050405020304" pitchFamily="18" charset="0"/>
          <a:ea typeface="+mn-ea"/>
          <a:cs typeface="Tahoma" pitchFamily="34" charset="0"/>
        </a:defRPr>
      </a:lvl2pPr>
      <a:lvl3pPr marL="860404" indent="-176209" algn="l" rtl="0" fontAlgn="base">
        <a:spcBef>
          <a:spcPts val="600"/>
        </a:spcBef>
        <a:spcAft>
          <a:spcPct val="0"/>
        </a:spcAft>
        <a:buClr>
          <a:srgbClr val="C00000"/>
        </a:buClr>
        <a:buSzPct val="120000"/>
        <a:buFont typeface="Viner Hand ITC" pitchFamily="66" charset="0"/>
        <a:buChar char="•"/>
        <a:defRPr kern="1200">
          <a:solidFill>
            <a:schemeClr val="tx2"/>
          </a:solidFill>
          <a:latin typeface="Times New Roman" panose="02020603050405020304" pitchFamily="18" charset="0"/>
          <a:ea typeface="+mn-ea"/>
          <a:cs typeface="Tahoma" pitchFamily="34" charset="0"/>
        </a:defRPr>
      </a:lvl3pPr>
      <a:lvl4pPr marL="688957" indent="-173034" algn="l" rtl="0" fontAlgn="base">
        <a:spcBef>
          <a:spcPts val="600"/>
        </a:spcBef>
        <a:spcAft>
          <a:spcPct val="0"/>
        </a:spcAft>
        <a:buClr>
          <a:srgbClr val="C00000"/>
        </a:buClr>
        <a:buFont typeface="Wingdings" pitchFamily="2" charset="2"/>
        <a:buChar char=""/>
        <a:defRPr sz="1600" kern="1200">
          <a:solidFill>
            <a:schemeClr val="tx2"/>
          </a:solidFill>
          <a:latin typeface="Times New Roman" panose="02020603050405020304" pitchFamily="18" charset="0"/>
          <a:ea typeface="+mn-ea"/>
          <a:cs typeface="Tahoma" pitchFamily="34" charset="0"/>
        </a:defRPr>
      </a:lvl4pPr>
      <a:lvl5pPr marL="860404" indent="-173034" algn="l" rtl="0" fontAlgn="base">
        <a:spcBef>
          <a:spcPts val="600"/>
        </a:spcBef>
        <a:spcAft>
          <a:spcPct val="0"/>
        </a:spcAft>
        <a:buClr>
          <a:srgbClr val="C00000"/>
        </a:buClr>
        <a:buFont typeface="Wingdings" pitchFamily="2" charset="2"/>
        <a:buChar char=""/>
        <a:defRPr sz="1600" kern="1200">
          <a:solidFill>
            <a:schemeClr val="tx2"/>
          </a:solidFill>
          <a:latin typeface="Times New Roman" panose="02020603050405020304" pitchFamily="18" charset="0"/>
          <a:ea typeface="+mn-ea"/>
          <a:cs typeface="Tahoma" pitchFamily="34" charset="0"/>
        </a:defRPr>
      </a:lvl5pPr>
      <a:lvl6pPr marL="1051534" indent="-173732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09" indent="-173732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285" indent="-173732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160" indent="-173732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9DFD73B-AA98-47AE-8566-3CF1C099EE9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1/14/21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0D0102-73C7-1D46-BAAA-F5EA471E00DD}"/>
              </a:ext>
            </a:extLst>
          </p:cNvPr>
          <p:cNvCxnSpPr>
            <a:cxnSpLocks/>
          </p:cNvCxnSpPr>
          <p:nvPr userDrawn="1"/>
        </p:nvCxnSpPr>
        <p:spPr>
          <a:xfrm>
            <a:off x="1" y="1064044"/>
            <a:ext cx="9135794" cy="1"/>
          </a:xfrm>
          <a:prstGeom prst="line">
            <a:avLst/>
          </a:prstGeom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2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68" r:id="rId12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rgbClr val="006600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00660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0066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rgbClr val="0066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0066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unice.newbert@childrens.harvard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jpeg"/><Relationship Id="rId5" Type="http://schemas.openxmlformats.org/officeDocument/2006/relationships/hyperlink" Target="http://www.childrenshospital.org/research-and-innovation/research/research-administration/equip" TargetMode="External"/><Relationship Id="rId4" Type="http://schemas.openxmlformats.org/officeDocument/2006/relationships/hyperlink" Target="mailto:tonya.ferraro@childrens.harvard.ed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eunice.newbert@childrens.harvard.ed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onya.ferraro@childrens.harvard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shospital.org/research/research-administration/equip/study-tools-and-templat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493716" y="2133600"/>
            <a:ext cx="81565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ts val="5200"/>
              </a:lnSpc>
              <a:spcBef>
                <a:spcPts val="0"/>
              </a:spcBef>
              <a:tabLst>
                <a:tab pos="117472" algn="l"/>
                <a:tab pos="1770018" algn="l"/>
                <a:tab pos="5084636" algn="l"/>
                <a:tab pos="6633997" algn="l"/>
              </a:tabLst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spc="-8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93" name="Group 6"/>
          <p:cNvGrpSpPr>
            <a:grpSpLocks/>
          </p:cNvGrpSpPr>
          <p:nvPr/>
        </p:nvGrpSpPr>
        <p:grpSpPr bwMode="auto">
          <a:xfrm>
            <a:off x="234839" y="5419635"/>
            <a:ext cx="8686800" cy="1343296"/>
            <a:chOff x="228600" y="5572033"/>
            <a:chExt cx="8686800" cy="1343296"/>
          </a:xfrm>
        </p:grpSpPr>
        <p:sp>
          <p:nvSpPr>
            <p:cNvPr id="12294" name="TextBox 2"/>
            <p:cNvSpPr txBox="1">
              <a:spLocks noChangeArrowheads="1"/>
            </p:cNvSpPr>
            <p:nvPr/>
          </p:nvSpPr>
          <p:spPr bwMode="auto">
            <a:xfrm>
              <a:off x="228600" y="5715000"/>
              <a:ext cx="8686800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296" name="Group 4"/>
            <p:cNvGrpSpPr>
              <a:grpSpLocks/>
            </p:cNvGrpSpPr>
            <p:nvPr/>
          </p:nvGrpSpPr>
          <p:grpSpPr bwMode="auto">
            <a:xfrm>
              <a:off x="537110" y="5572033"/>
              <a:ext cx="4735845" cy="1285967"/>
              <a:chOff x="605040" y="5572033"/>
              <a:chExt cx="4652760" cy="1285967"/>
            </a:xfrm>
          </p:grpSpPr>
          <p:sp>
            <p:nvSpPr>
              <p:cNvPr id="12297" name="Text Box 11"/>
              <p:cNvSpPr txBox="1">
                <a:spLocks noChangeArrowheads="1"/>
              </p:cNvSpPr>
              <p:nvPr/>
            </p:nvSpPr>
            <p:spPr bwMode="auto">
              <a:xfrm>
                <a:off x="605040" y="5572033"/>
                <a:ext cx="523875" cy="12192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r>
                  <a:rPr lang="en-US" sz="7800" dirty="0">
                    <a:solidFill>
                      <a:srgbClr val="53B82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</a:t>
                </a:r>
                <a:endParaRPr lang="en-US" sz="7800" dirty="0">
                  <a:solidFill>
                    <a:srgbClr val="53B82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76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98" name="Text Box 12"/>
              <p:cNvSpPr txBox="1">
                <a:spLocks noChangeArrowheads="1"/>
              </p:cNvSpPr>
              <p:nvPr/>
            </p:nvSpPr>
            <p:spPr bwMode="auto">
              <a:xfrm>
                <a:off x="990600" y="5791200"/>
                <a:ext cx="1447800" cy="59848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7432" tIns="0" rIns="0" bIns="0"/>
              <a:lstStyle>
                <a:lvl1pPr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ts val="600"/>
                  </a:spcBef>
                </a:pPr>
                <a:r>
                  <a:rPr lang="en-US" sz="3200" dirty="0">
                    <a:solidFill>
                      <a:srgbClr val="000066"/>
                    </a:solidFill>
                    <a:latin typeface="+mj-lt"/>
                    <a:cs typeface="Times New Roman" panose="02020603050405020304" pitchFamily="18" charset="0"/>
                  </a:rPr>
                  <a:t>E</a:t>
                </a:r>
                <a:r>
                  <a:rPr lang="en-US" sz="3200" dirty="0">
                    <a:solidFill>
                      <a:srgbClr val="000066"/>
                    </a:solidFill>
                    <a:latin typeface="Ayuthaya" pitchFamily="2" charset="-34"/>
                    <a:ea typeface="Ayuthaya" pitchFamily="2" charset="-34"/>
                    <a:cs typeface="Ayuthaya" pitchFamily="2" charset="-34"/>
                  </a:rPr>
                  <a:t>Q</a:t>
                </a:r>
                <a:r>
                  <a:rPr lang="en-US" sz="3200" dirty="0">
                    <a:solidFill>
                      <a:srgbClr val="000066"/>
                    </a:solidFill>
                    <a:latin typeface="+mj-lt"/>
                    <a:cs typeface="Times New Roman" panose="02020603050405020304" pitchFamily="18" charset="0"/>
                  </a:rPr>
                  <a:t>uIP</a:t>
                </a:r>
              </a:p>
              <a:p>
                <a:r>
                  <a:rPr lang="en-US" sz="1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99" name="Text Box 13"/>
              <p:cNvSpPr txBox="1">
                <a:spLocks noChangeArrowheads="1"/>
              </p:cNvSpPr>
              <p:nvPr/>
            </p:nvSpPr>
            <p:spPr bwMode="auto">
              <a:xfrm>
                <a:off x="990600" y="6172200"/>
                <a:ext cx="4267200" cy="6858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rIns="0" bIns="0"/>
              <a:lstStyle>
                <a:lvl1pPr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75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Education and Quality </a:t>
                </a:r>
              </a:p>
              <a:p>
                <a:pPr>
                  <a:lnSpc>
                    <a:spcPct val="75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Improvement Program</a:t>
                </a:r>
              </a:p>
            </p:txBody>
          </p:sp>
        </p:grpSp>
      </p:grp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809964" y="914400"/>
            <a:ext cx="797733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5448" tIns="18288"/>
          <a:lstStyle>
            <a:lvl1pPr eaLnBrk="0" hangingPunct="0">
              <a:tabLst>
                <a:tab pos="1430338" algn="l"/>
                <a:tab pos="2911475" algn="l"/>
                <a:tab pos="4572000" algn="l"/>
                <a:tab pos="6283325" algn="l"/>
              </a:tabLst>
              <a:defRPr sz="3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430338" algn="l"/>
                <a:tab pos="2911475" algn="l"/>
                <a:tab pos="4572000" algn="l"/>
                <a:tab pos="6283325" algn="l"/>
              </a:tabLst>
              <a:defRPr sz="3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430338" algn="l"/>
                <a:tab pos="2911475" algn="l"/>
                <a:tab pos="4572000" algn="l"/>
                <a:tab pos="6283325" algn="l"/>
              </a:tabLst>
              <a:defRPr sz="3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430338" algn="l"/>
                <a:tab pos="2911475" algn="l"/>
                <a:tab pos="4572000" algn="l"/>
                <a:tab pos="6283325" algn="l"/>
              </a:tabLst>
              <a:defRPr sz="3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430338" algn="l"/>
                <a:tab pos="2911475" algn="l"/>
                <a:tab pos="4572000" algn="l"/>
                <a:tab pos="6283325" algn="l"/>
              </a:tabLst>
              <a:defRPr sz="3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0338" algn="l"/>
                <a:tab pos="2911475" algn="l"/>
                <a:tab pos="4572000" algn="l"/>
                <a:tab pos="6283325" algn="l"/>
              </a:tabLst>
              <a:defRPr sz="3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0338" algn="l"/>
                <a:tab pos="2911475" algn="l"/>
                <a:tab pos="4572000" algn="l"/>
                <a:tab pos="6283325" algn="l"/>
              </a:tabLst>
              <a:defRPr sz="3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0338" algn="l"/>
                <a:tab pos="2911475" algn="l"/>
                <a:tab pos="4572000" algn="l"/>
                <a:tab pos="6283325" algn="l"/>
              </a:tabLst>
              <a:defRPr sz="3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0338" algn="l"/>
                <a:tab pos="2911475" algn="l"/>
                <a:tab pos="4572000" algn="l"/>
                <a:tab pos="6283325" algn="l"/>
              </a:tabLs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en-US" sz="4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tabLst/>
              <a:defRPr/>
            </a:pPr>
            <a:endParaRPr lang="en-US" sz="4400" b="1" dirty="0">
              <a:solidFill>
                <a:srgbClr val="000066"/>
              </a:solidFill>
              <a:latin typeface="Arial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tabLst/>
              <a:defRPr/>
            </a:pPr>
            <a:endParaRPr lang="en-US" sz="4400" b="1" dirty="0">
              <a:solidFill>
                <a:srgbClr val="000066"/>
              </a:solidFill>
              <a:latin typeface="Arial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lang="en-US" sz="4400" dirty="0">
                <a:solidFill>
                  <a:srgbClr val="000066"/>
                </a:solidFill>
                <a:latin typeface="Arial"/>
                <a:cs typeface="Times New Roman" panose="02020603050405020304" pitchFamily="18" charset="0"/>
              </a:rPr>
              <a:t>5 Best Practices for Research Coordinators @BCH</a:t>
            </a:r>
            <a:endParaRPr lang="en-US" sz="5400" b="1" dirty="0">
              <a:solidFill>
                <a:srgbClr val="000066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3" y="5753100"/>
            <a:ext cx="3024335" cy="762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81FA58-80AA-4F4C-B139-6EA1A320F014}"/>
              </a:ext>
            </a:extLst>
          </p:cNvPr>
          <p:cNvGrpSpPr/>
          <p:nvPr/>
        </p:nvGrpSpPr>
        <p:grpSpPr>
          <a:xfrm>
            <a:off x="3840571" y="1912156"/>
            <a:ext cx="4027133" cy="1416786"/>
            <a:chOff x="3840571" y="1912156"/>
            <a:chExt cx="4027133" cy="141678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3C37249-CA3D-8346-BC77-323AAC61B4FA}"/>
                </a:ext>
              </a:extLst>
            </p:cNvPr>
            <p:cNvSpPr/>
            <p:nvPr/>
          </p:nvSpPr>
          <p:spPr>
            <a:xfrm rot="499538">
              <a:off x="5216033" y="3055705"/>
              <a:ext cx="126320" cy="273237"/>
            </a:xfrm>
            <a:custGeom>
              <a:avLst/>
              <a:gdLst>
                <a:gd name="connsiteX0" fmla="*/ 614546 w 614546"/>
                <a:gd name="connsiteY0" fmla="*/ 914893 h 1121278"/>
                <a:gd name="connsiteX1" fmla="*/ 20186 w 614546"/>
                <a:gd name="connsiteY1" fmla="*/ 493 h 1121278"/>
                <a:gd name="connsiteX2" fmla="*/ 142106 w 614546"/>
                <a:gd name="connsiteY2" fmla="*/ 1021573 h 1121278"/>
                <a:gd name="connsiteX3" fmla="*/ 172586 w 614546"/>
                <a:gd name="connsiteY3" fmla="*/ 1082533 h 1121278"/>
                <a:gd name="connsiteX4" fmla="*/ 172586 w 614546"/>
                <a:gd name="connsiteY4" fmla="*/ 1082533 h 112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546" h="1121278">
                  <a:moveTo>
                    <a:pt x="614546" y="914893"/>
                  </a:moveTo>
                  <a:cubicBezTo>
                    <a:pt x="356736" y="448803"/>
                    <a:pt x="98926" y="-17287"/>
                    <a:pt x="20186" y="493"/>
                  </a:cubicBezTo>
                  <a:cubicBezTo>
                    <a:pt x="-58554" y="18273"/>
                    <a:pt x="116706" y="841233"/>
                    <a:pt x="142106" y="1021573"/>
                  </a:cubicBezTo>
                  <a:cubicBezTo>
                    <a:pt x="167506" y="1201913"/>
                    <a:pt x="172586" y="1082533"/>
                    <a:pt x="172586" y="1082533"/>
                  </a:cubicBezTo>
                  <a:lnTo>
                    <a:pt x="172586" y="1082533"/>
                  </a:lnTo>
                </a:path>
              </a:pathLst>
            </a:custGeom>
            <a:noFill/>
            <a:ln w="476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AA098CB-B05B-B844-92EA-849917140BC7}"/>
                </a:ext>
              </a:extLst>
            </p:cNvPr>
            <p:cNvSpPr txBox="1"/>
            <p:nvPr/>
          </p:nvSpPr>
          <p:spPr>
            <a:xfrm rot="21227913">
              <a:off x="3840571" y="1912156"/>
              <a:ext cx="40271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C00000"/>
                  </a:solidFill>
                  <a:latin typeface="Segoe Print" panose="02000800000000000000" pitchFamily="2" charset="0"/>
                  <a:ea typeface="Noteworthy Light" panose="02000400000000000000" pitchFamily="2" charset="77"/>
                  <a:cs typeface="Ayuthaya" pitchFamily="2" charset="-34"/>
                </a:rPr>
                <a:t>Tips &amp; Hints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44F15F-FE2A-604B-9BBA-02BD11045AB1}"/>
              </a:ext>
            </a:extLst>
          </p:cNvPr>
          <p:cNvSpPr txBox="1"/>
          <p:nvPr/>
        </p:nvSpPr>
        <p:spPr>
          <a:xfrm>
            <a:off x="609600" y="1371600"/>
            <a:ext cx="7543800" cy="2954655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Document</a:t>
            </a:r>
          </a:p>
          <a:p>
            <a:pPr algn="ctr"/>
            <a:r>
              <a:rPr lang="en-US" sz="6000" dirty="0">
                <a:solidFill>
                  <a:schemeClr val="tx1"/>
                </a:solidFill>
              </a:rPr>
              <a:t>Document</a:t>
            </a:r>
          </a:p>
          <a:p>
            <a:pPr algn="ctr"/>
            <a:r>
              <a:rPr lang="en-US" sz="7200" dirty="0">
                <a:solidFill>
                  <a:schemeClr val="tx1"/>
                </a:solidFill>
              </a:rPr>
              <a:t>Document</a:t>
            </a:r>
          </a:p>
        </p:txBody>
      </p:sp>
    </p:spTree>
    <p:extLst>
      <p:ext uri="{BB962C8B-B14F-4D97-AF65-F5344CB8AC3E}">
        <p14:creationId xmlns:p14="http://schemas.microsoft.com/office/powerpoint/2010/main" val="1360122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7" y="76200"/>
            <a:ext cx="8229600" cy="1143000"/>
          </a:xfrm>
        </p:spPr>
        <p:txBody>
          <a:bodyPr/>
          <a:lstStyle/>
          <a:p>
            <a:pPr>
              <a:tabLst>
                <a:tab pos="1939877" algn="l"/>
              </a:tabLst>
            </a:pPr>
            <a:r>
              <a:rPr lang="en-US" spc="-100" dirty="0">
                <a:solidFill>
                  <a:srgbClr val="000066"/>
                </a:solidFill>
              </a:rPr>
              <a:t>Study Data: Conduct</a:t>
            </a:r>
            <a:r>
              <a:rPr lang="en-US" sz="4000" spc="-100" dirty="0">
                <a:solidFill>
                  <a:srgbClr val="000066"/>
                </a:solidFill>
              </a:rPr>
              <a:t> + </a:t>
            </a:r>
            <a:r>
              <a:rPr lang="en-US" spc="-100" dirty="0">
                <a:solidFill>
                  <a:srgbClr val="000066"/>
                </a:solidFill>
              </a:rPr>
              <a:t>Results</a:t>
            </a:r>
            <a:endParaRPr lang="en-US" b="1" spc="-100" dirty="0">
              <a:solidFill>
                <a:srgbClr val="00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376" y="1599018"/>
            <a:ext cx="8229600" cy="172047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0763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prstClr val="white">
                      <a:lumMod val="85000"/>
                    </a:prstClr>
                  </a:solidFill>
                </a:uFill>
                <a:latin typeface="Arial" charset="0"/>
                <a:ea typeface="+mn-ea"/>
                <a:cs typeface="+mn-cs"/>
              </a:rPr>
              <a:t>Study Plan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0763" algn="l"/>
              </a:tabLst>
              <a:defRPr/>
            </a:pPr>
            <a:r>
              <a:rPr kumimoji="0" lang="en-US" sz="2400" b="0" i="0" u="none" strike="noStrike" kern="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documenting what we think will happen</a:t>
            </a:r>
          </a:p>
          <a:p>
            <a:pPr marL="684196" marR="0" lvl="0" indent="-22224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buSzPct val="90000"/>
              <a:buFont typeface="Wingdings" panose="05000000000000000000" pitchFamily="2" charset="2"/>
              <a:buChar char="§"/>
              <a:tabLst>
                <a:tab pos="1828754" algn="l"/>
                <a:tab pos="2462152" algn="l"/>
                <a:tab pos="331620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prstClr val="white">
                      <a:lumMod val="75000"/>
                    </a:prstClr>
                  </a:solidFill>
                </a:uFill>
                <a:latin typeface="Arial" charset="0"/>
                <a:ea typeface="+mn-ea"/>
                <a:cs typeface="+mn-cs"/>
              </a:rPr>
              <a:t>Protocol	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states question and what you intend to do</a:t>
            </a:r>
          </a:p>
          <a:p>
            <a:pPr marL="684196" marR="0" lvl="0" indent="-22224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buSzPct val="90000"/>
              <a:buFont typeface="Wingdings" panose="05000000000000000000" pitchFamily="2" charset="2"/>
              <a:buChar char="§"/>
              <a:tabLst>
                <a:tab pos="1828754" algn="l"/>
                <a:tab pos="2462152" algn="l"/>
                <a:tab pos="3316205" algn="l"/>
              </a:tabLst>
              <a:defRPr/>
            </a:pPr>
            <a:r>
              <a:rPr kumimoji="0" lang="en-US" sz="2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prstClr val="white">
                      <a:lumMod val="75000"/>
                    </a:prstClr>
                  </a:solidFill>
                </a:uFill>
                <a:latin typeface="Arial" charset="0"/>
                <a:ea typeface="+mn-ea"/>
                <a:cs typeface="+mn-cs"/>
              </a:rPr>
              <a:t>SOPs     	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outlines how you intend to do it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81000" y="4114800"/>
            <a:ext cx="8382000" cy="1905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uFill>
                  <a:solidFill>
                    <a:schemeClr val="bg1">
                      <a:lumMod val="85000"/>
                    </a:schemeClr>
                  </a:solidFill>
                </a:uFill>
              </a:rPr>
              <a:t>Study Data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4460763" algn="l"/>
              </a:tabLst>
            </a:pPr>
            <a:r>
              <a:rPr lang="en-US" sz="2400" dirty="0"/>
              <a:t>documenting what actually happens</a:t>
            </a:r>
            <a:r>
              <a:rPr lang="en-US" sz="2400" b="1" dirty="0"/>
              <a:t> </a:t>
            </a:r>
            <a:endParaRPr lang="en-US" sz="2400" kern="600" dirty="0"/>
          </a:p>
          <a:p>
            <a:pPr marL="684196" indent="-222245">
              <a:spcBef>
                <a:spcPts val="12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3316205" algn="l"/>
              </a:tabLst>
            </a:pPr>
            <a:r>
              <a:rPr lang="en-US" sz="2400" b="1" dirty="0"/>
              <a:t>Study Conduct</a:t>
            </a:r>
            <a:r>
              <a:rPr lang="en-US" sz="2400" dirty="0"/>
              <a:t>	what you did and how</a:t>
            </a:r>
          </a:p>
          <a:p>
            <a:pPr marL="684196" indent="-222245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3316205" algn="l"/>
              </a:tabLst>
            </a:pPr>
            <a:r>
              <a:rPr lang="en-US" sz="2400" b="1" dirty="0"/>
              <a:t>Study Results</a:t>
            </a:r>
            <a:r>
              <a:rPr lang="en-US" sz="2400" dirty="0"/>
              <a:t>	what actually happened</a:t>
            </a:r>
          </a:p>
          <a:p>
            <a:pPr marL="46195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4956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57D296-4C92-1E4D-B59A-CEAB02A02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1.51 Source Data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All information in original records and certified copies of original records of clinical findings, observations, or other activities in a clinical trial necessary for the reconstruction and evaluation of the trial. Source data are contained in source documents (original records or certified copies). </a:t>
            </a:r>
          </a:p>
          <a:p>
            <a:pPr marL="0" indent="0" algn="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(ICH-GCP E6)</a:t>
            </a:r>
          </a:p>
          <a:p>
            <a:pPr marL="0" indent="0" algn="r">
              <a:buNone/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4B1CAD-1C07-884E-9D14-86960695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0CE68-25E0-46BD-9548-CC4778AE0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9205CD-BF90-F241-ADCB-66E2D077C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Data</a:t>
            </a:r>
          </a:p>
        </p:txBody>
      </p:sp>
    </p:spTree>
    <p:extLst>
      <p:ext uri="{BB962C8B-B14F-4D97-AF65-F5344CB8AC3E}">
        <p14:creationId xmlns:p14="http://schemas.microsoft.com/office/powerpoint/2010/main" val="214811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493CE-0C80-3140-8765-8752224A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0CE68-25E0-46BD-9548-CC4778AE0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114777-C929-E54D-9C99-7CABB561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51A82FD-2A32-9A47-A467-555CB8BE2118}"/>
              </a:ext>
            </a:extLst>
          </p:cNvPr>
          <p:cNvGrpSpPr/>
          <p:nvPr/>
        </p:nvGrpSpPr>
        <p:grpSpPr>
          <a:xfrm>
            <a:off x="1662436" y="1676403"/>
            <a:ext cx="4890767" cy="3841377"/>
            <a:chOff x="1666754" y="1434217"/>
            <a:chExt cx="4890767" cy="384137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1EBF382-5969-FA4C-A380-7ABE6BA7D6B4}"/>
                </a:ext>
              </a:extLst>
            </p:cNvPr>
            <p:cNvSpPr/>
            <p:nvPr/>
          </p:nvSpPr>
          <p:spPr>
            <a:xfrm>
              <a:off x="1671577" y="1434217"/>
              <a:ext cx="4876800" cy="609600"/>
            </a:xfrm>
            <a:prstGeom prst="round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Source Data and Documents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3918ACD-7806-FF4D-AC6B-D30A72641DCB}"/>
                </a:ext>
              </a:extLst>
            </p:cNvPr>
            <p:cNvSpPr/>
            <p:nvPr/>
          </p:nvSpPr>
          <p:spPr>
            <a:xfrm>
              <a:off x="1680721" y="2511476"/>
              <a:ext cx="4876800" cy="609600"/>
            </a:xfrm>
            <a:prstGeom prst="round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Case Report Forms (CRFs)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BCB0B56-07A9-3D41-9D22-3C3A5D4FCE32}"/>
                </a:ext>
              </a:extLst>
            </p:cNvPr>
            <p:cNvSpPr/>
            <p:nvPr/>
          </p:nvSpPr>
          <p:spPr>
            <a:xfrm>
              <a:off x="1666754" y="3588735"/>
              <a:ext cx="4881623" cy="609600"/>
            </a:xfrm>
            <a:prstGeom prst="round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 Entry/Analysis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3834F65-153B-A542-941B-9F31022C9F5B}"/>
                </a:ext>
              </a:extLst>
            </p:cNvPr>
            <p:cNvSpPr/>
            <p:nvPr/>
          </p:nvSpPr>
          <p:spPr>
            <a:xfrm>
              <a:off x="1679833" y="4665994"/>
              <a:ext cx="4841112" cy="609600"/>
            </a:xfrm>
            <a:prstGeom prst="round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Publication/Study Report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8AAE056-A5E8-854F-9478-B55A5B265A30}"/>
                </a:ext>
              </a:extLst>
            </p:cNvPr>
            <p:cNvCxnSpPr>
              <a:stCxn id="6" idx="2"/>
              <a:endCxn id="8" idx="0"/>
            </p:cNvCxnSpPr>
            <p:nvPr/>
          </p:nvCxnSpPr>
          <p:spPr>
            <a:xfrm>
              <a:off x="4109977" y="2043817"/>
              <a:ext cx="9144" cy="467659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D747628-5468-1D49-9745-0B6502B75891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 flipH="1">
              <a:off x="4107566" y="3121076"/>
              <a:ext cx="11555" cy="467659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5D1B473-CADC-5740-BC16-665D46AAFCF9}"/>
                </a:ext>
              </a:extLst>
            </p:cNvPr>
            <p:cNvCxnSpPr>
              <a:cxnSpLocks/>
              <a:stCxn id="9" idx="2"/>
              <a:endCxn id="10" idx="0"/>
            </p:cNvCxnSpPr>
            <p:nvPr/>
          </p:nvCxnSpPr>
          <p:spPr>
            <a:xfrm flipH="1">
              <a:off x="4100389" y="4198335"/>
              <a:ext cx="7177" cy="467659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4138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E6757D-1948-B140-BFBA-7FFE084F4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47802"/>
            <a:ext cx="7696200" cy="4525963"/>
          </a:xfrm>
        </p:spPr>
        <p:txBody>
          <a:bodyPr/>
          <a:lstStyle/>
          <a:p>
            <a:pPr>
              <a:spcBef>
                <a:spcPts val="4368"/>
              </a:spcBef>
            </a:pPr>
            <a:r>
              <a:rPr lang="en-US" b="1" dirty="0"/>
              <a:t>Prove subject exists</a:t>
            </a:r>
          </a:p>
          <a:p>
            <a:pPr>
              <a:spcBef>
                <a:spcPts val="4368"/>
              </a:spcBef>
            </a:pPr>
            <a:r>
              <a:rPr lang="en-US" b="1" dirty="0"/>
              <a:t>Prove the subject gave consent</a:t>
            </a:r>
          </a:p>
          <a:p>
            <a:pPr>
              <a:spcBef>
                <a:spcPts val="4368"/>
              </a:spcBef>
            </a:pPr>
            <a:r>
              <a:rPr lang="en-US" b="1" dirty="0"/>
              <a:t>Prove subject meets eligibility</a:t>
            </a:r>
          </a:p>
          <a:p>
            <a:pPr>
              <a:spcBef>
                <a:spcPts val="4368"/>
              </a:spcBef>
            </a:pPr>
            <a:r>
              <a:rPr lang="en-US" b="1" dirty="0"/>
              <a:t>Prove your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9FFDAF-7A28-1D4F-B712-FA5DBBE2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0CE68-25E0-46BD-9548-CC4778AE0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14A9-49C1-4E49-87F2-3B06E91E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you really need source</a:t>
            </a:r>
          </a:p>
        </p:txBody>
      </p:sp>
    </p:spTree>
    <p:extLst>
      <p:ext uri="{BB962C8B-B14F-4D97-AF65-F5344CB8AC3E}">
        <p14:creationId xmlns:p14="http://schemas.microsoft.com/office/powerpoint/2010/main" val="634597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5E53BC-22B6-B944-B8AC-5C4C9CAD3F5D}"/>
              </a:ext>
            </a:extLst>
          </p:cNvPr>
          <p:cNvSpPr txBox="1">
            <a:spLocks/>
          </p:cNvSpPr>
          <p:nvPr/>
        </p:nvSpPr>
        <p:spPr>
          <a:xfrm>
            <a:off x="457200" y="1447802"/>
            <a:ext cx="8229600" cy="4525963"/>
          </a:xfrm>
          <a:prstGeom prst="rect">
            <a:avLst/>
          </a:prstGeom>
        </p:spPr>
        <p:txBody>
          <a:bodyPr anchor="ctr"/>
          <a:lstStyle>
            <a:lvl1pPr marL="230188" indent="-230188" algn="l" rtl="0" fontAlgn="base">
              <a:spcBef>
                <a:spcPts val="600"/>
              </a:spcBef>
              <a:spcAft>
                <a:spcPct val="0"/>
              </a:spcAft>
              <a:buClr>
                <a:srgbClr val="9E0000"/>
              </a:buClr>
              <a:buSzPct val="130000"/>
              <a:buFont typeface="Snap ITC" pitchFamily="82" charset="0"/>
              <a:buChar char="–"/>
              <a:defRPr sz="2200" kern="1200" spc="3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ahoma" pitchFamily="34" charset="0"/>
              </a:defRPr>
            </a:lvl1pPr>
            <a:lvl2pPr marL="514350" indent="-168275" algn="l" rtl="0" fontAlgn="base">
              <a:spcBef>
                <a:spcPts val="600"/>
              </a:spcBef>
              <a:spcAft>
                <a:spcPct val="0"/>
              </a:spcAft>
              <a:buClr>
                <a:srgbClr val="860000"/>
              </a:buClr>
              <a:buSzPct val="150000"/>
              <a:buFont typeface="Brush Script MT" pitchFamily="66" charset="0"/>
              <a:buChar char="›"/>
              <a:defRPr sz="20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ahoma" pitchFamily="34" charset="0"/>
              </a:defRPr>
            </a:lvl2pPr>
            <a:lvl3pPr marL="860425" indent="-176213" algn="l" rtl="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Viner Hand ITC" pitchFamily="66" charset="0"/>
              <a:buChar char="•"/>
              <a:defRPr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ahoma" pitchFamily="34" charset="0"/>
              </a:defRPr>
            </a:lvl3pPr>
            <a:lvl4pPr marL="688975" indent="-173038" algn="l" rtl="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"/>
              <a:defRPr sz="16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ahoma" pitchFamily="34" charset="0"/>
              </a:defRPr>
            </a:lvl4pPr>
            <a:lvl5pPr marL="860425" indent="-173038" algn="l" rtl="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"/>
              <a:defRPr sz="16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E0000"/>
              </a:buClr>
              <a:buSzPct val="130000"/>
              <a:buFont typeface="Snap ITC" pitchFamily="82" charset="0"/>
              <a:buNone/>
              <a:tabLst/>
              <a:defRPr/>
            </a:pPr>
            <a:r>
              <a:rPr kumimoji="0" lang="en-US" sz="72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ahoma" pitchFamily="34" charset="0"/>
              </a:rPr>
              <a:t>Prove it.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E0000"/>
              </a:buClr>
              <a:buSzPct val="130000"/>
              <a:buFont typeface="Snap ITC" pitchFamily="82" charset="0"/>
              <a:buNone/>
              <a:tabLst/>
              <a:defRPr/>
            </a:pPr>
            <a:endParaRPr kumimoji="0" lang="en-US" sz="2200" b="0" i="0" u="none" strike="noStrike" kern="1200" cap="none" spc="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75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0CE68-25E0-46BD-9548-CC4778AE0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Study Documents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52600" y="1920466"/>
            <a:ext cx="2514600" cy="2346737"/>
            <a:chOff x="-137786" y="0"/>
            <a:chExt cx="1879369" cy="1891209"/>
          </a:xfrm>
        </p:grpSpPr>
        <p:sp>
          <p:nvSpPr>
            <p:cNvPr id="13" name="Text Box 6"/>
            <p:cNvSpPr txBox="1"/>
            <p:nvPr/>
          </p:nvSpPr>
          <p:spPr>
            <a:xfrm>
              <a:off x="-137786" y="0"/>
              <a:ext cx="1879369" cy="189120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 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Protocol: Glucose Changes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 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Background: ~~~~~~~~~~~~~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~~~~~~~~~~~~~~~~~~~~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~~~~~~~~~~~~~~~~~~~~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Study Procedures” ~~~~~~~~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  <a:p>
              <a:pPr marL="457189" marR="0" lvl="0" indent="-457189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4297" algn="l"/>
                  <a:tab pos="457189" algn="l"/>
                </a:tabLst>
                <a:defRPr/>
              </a:pPr>
              <a:r>
                <a:rPr kumimoji="0" lang="en-US" sz="10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	Visit 1 	~~~~~~~~~~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  <a:p>
              <a:pPr marL="457189" marR="0" lvl="0" indent="-457189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4297" algn="l"/>
                  <a:tab pos="457189" algn="l"/>
                </a:tabLst>
                <a:defRPr/>
              </a:pPr>
              <a:r>
                <a:rPr kumimoji="0" lang="en-US" sz="10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			~~~~~~~~~~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  <a:p>
              <a:pPr marL="457189" marR="0" lvl="0" indent="-457189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4297" algn="l"/>
                  <a:tab pos="457189" algn="l"/>
                </a:tabLst>
                <a:defRPr/>
              </a:pPr>
              <a:r>
                <a:rPr kumimoji="0" lang="en-US" sz="10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	Visit 2 	~~~~~~~~~~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  <a:p>
              <a:pPr marL="457189" marR="0" lvl="0" indent="-457189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4297" algn="l"/>
                  <a:tab pos="457189" algn="l"/>
                </a:tabLst>
                <a:defRPr/>
              </a:pPr>
              <a:r>
                <a:rPr kumimoji="0" lang="en-US" sz="10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			~~~~~~~~~~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  <a:p>
              <a:pPr marL="457189" marR="0" lvl="0" indent="-457189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4297" algn="l"/>
                  <a:tab pos="457189" algn="l"/>
                </a:tabLst>
                <a:defRPr/>
              </a:pPr>
              <a:r>
                <a:rPr kumimoji="0" lang="en-US" sz="10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	</a:t>
              </a:r>
              <a:r>
                <a:rPr kumimoji="0" lang="en-US" sz="10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/>
                  <a:ea typeface="Times New Roman"/>
                  <a:cs typeface="+mn-cs"/>
                </a:rPr>
                <a:t>Visit 3	 5ml Blood Draw to 	obtain glucose level.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4" name="Text Box 7"/>
            <p:cNvSpPr txBox="1"/>
            <p:nvPr/>
          </p:nvSpPr>
          <p:spPr>
            <a:xfrm rot="20149163">
              <a:off x="584791" y="42530"/>
              <a:ext cx="829310" cy="3079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189" marR="0" lvl="0" indent="-457189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4297" algn="l"/>
                  <a:tab pos="457189" algn="l"/>
                </a:tabLst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rPr>
                <a:t>APPROVED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71477" y="1100158"/>
            <a:ext cx="8620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Approved protocol: glucose will be measured at V3 which should be 3 weeks after enrollment.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Mr. Bob Jones is an enrolled subject in this study and just completed V3 today.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6" t="38984" r="33151" b="28090"/>
          <a:stretch/>
        </p:blipFill>
        <p:spPr bwMode="auto">
          <a:xfrm>
            <a:off x="3979464" y="2667003"/>
            <a:ext cx="2895600" cy="395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681536" y="1964502"/>
          <a:ext cx="3733801" cy="2302705"/>
        </p:xfrm>
        <a:graphic>
          <a:graphicData uri="http://schemas.openxmlformats.org/drawingml/2006/table">
            <a:tbl>
              <a:tblPr firstRow="1" firstCol="1" bandRow="1"/>
              <a:tblGrid>
                <a:gridCol w="779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8807"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Subject Enrollment Log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807"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Protocol #101010: Glucose Changes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807"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PI: Dr. Med Researcher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6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Subject ID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Enroll Date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~~~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~~~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John Smith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2/14/13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xxx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xxx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6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Jane Doe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2/21/13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xxx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xxx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6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Barbara See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2/23/13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xxx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xxx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6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Bob Jones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2/28/13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xxx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xxx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Ben Burns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3/2/13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xxx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xxx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4" name="Picture 6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3" t="39003" r="51575" b="28004"/>
          <a:stretch/>
        </p:blipFill>
        <p:spPr bwMode="auto">
          <a:xfrm>
            <a:off x="685802" y="2686320"/>
            <a:ext cx="3274615" cy="395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73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7917 -0.0733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-36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13385 -0.0763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3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5105400"/>
          </a:xfrm>
        </p:spPr>
        <p:txBody>
          <a:bodyPr>
            <a:noAutofit/>
          </a:bodyPr>
          <a:lstStyle/>
          <a:p>
            <a:pPr marL="0" indent="409564">
              <a:buNone/>
            </a:pPr>
            <a:r>
              <a:rPr lang="en-US" b="1" dirty="0"/>
              <a:t>..... </a:t>
            </a:r>
            <a:r>
              <a:rPr lang="en-US" sz="3600" i="1" dirty="0"/>
              <a:t>should read like a story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/>
          </a:p>
          <a:p>
            <a:pPr marL="631810" indent="-236533">
              <a:buFont typeface="Wingdings" charset="2"/>
              <a:buChar char="§"/>
            </a:pPr>
            <a:r>
              <a:rPr lang="en-US" sz="2400" dirty="0"/>
              <a:t>Signed informed/assent forms</a:t>
            </a:r>
          </a:p>
          <a:p>
            <a:pPr marL="631810" indent="-236533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Completed CRFs</a:t>
            </a:r>
          </a:p>
          <a:p>
            <a:pPr marL="631810" indent="-236533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Supporting source documentation</a:t>
            </a:r>
          </a:p>
          <a:p>
            <a:pPr marL="395277" indent="0">
              <a:buNone/>
              <a:tabLst>
                <a:tab pos="687371" algn="l"/>
                <a:tab pos="857229" algn="l"/>
              </a:tabLst>
            </a:pPr>
            <a:r>
              <a:rPr lang="en-US" sz="2000" dirty="0"/>
              <a:t>	-	first place data is recorded</a:t>
            </a:r>
          </a:p>
          <a:p>
            <a:pPr marL="631810" indent="-236533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Study visit notes/checklists</a:t>
            </a:r>
          </a:p>
          <a:p>
            <a:pPr marL="631810" indent="-236533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Applicable note-to-files</a:t>
            </a:r>
          </a:p>
          <a:p>
            <a:pPr marL="631810" indent="-236533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SAE/unanticipated problems if applicable</a:t>
            </a:r>
            <a:endParaRPr lang="en-US" sz="2400" dirty="0">
              <a:solidFill>
                <a:prstClr val="black"/>
              </a:solidFill>
            </a:endParaRPr>
          </a:p>
          <a:p>
            <a:pPr marL="631810" indent="-236533">
              <a:spcBef>
                <a:spcPts val="200"/>
              </a:spcBef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0CE68-25E0-46BD-9548-CC4778AE0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Subject Case History</a:t>
            </a:r>
          </a:p>
        </p:txBody>
      </p:sp>
    </p:spTree>
    <p:extLst>
      <p:ext uri="{BB962C8B-B14F-4D97-AF65-F5344CB8AC3E}">
        <p14:creationId xmlns:p14="http://schemas.microsoft.com/office/powerpoint/2010/main" val="1282612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81000" y="1304925"/>
            <a:ext cx="8595360" cy="493776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  <a:tabLst>
                <a:tab pos="342891" algn="l"/>
              </a:tabLst>
              <a:defRPr/>
            </a:pPr>
            <a:r>
              <a:rPr lang="en-US" sz="3000" b="1" dirty="0">
                <a:latin typeface="+mj-lt"/>
                <a:cs typeface="Times New Roman" pitchFamily="18" charset="0"/>
              </a:rPr>
              <a:t>Fill in the gaps</a:t>
            </a:r>
            <a:endParaRPr lang="en-US" sz="2800" b="1" spc="-100" dirty="0">
              <a:latin typeface="+mj-lt"/>
              <a:cs typeface="Times New Roman" pitchFamily="18" charset="0"/>
            </a:endParaRPr>
          </a:p>
          <a:p>
            <a:pPr lvl="1"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tabLst>
                <a:tab pos="346066" algn="l"/>
              </a:tabLst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If something did not go according to plan (i.e. approved protocol, SOP), </a:t>
            </a:r>
            <a:r>
              <a:rPr lang="en-US" sz="2400" u="sng" dirty="0">
                <a:latin typeface="+mj-lt"/>
                <a:cs typeface="Times New Roman" pitchFamily="18" charset="0"/>
              </a:rPr>
              <a:t>DOCUMENT WHY</a:t>
            </a:r>
            <a:endParaRPr lang="en-US" i="1" u="sng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lvl="1"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tabLst>
                <a:tab pos="346066" algn="l"/>
              </a:tabLst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Note-to-files (e.g. memo-to-self/PI)</a:t>
            </a:r>
          </a:p>
          <a:p>
            <a:pPr lvl="1"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tabLst>
                <a:tab pos="346066" algn="l"/>
              </a:tabLst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Never let an auditor/monitor/inspector ask why something went off script … your documentation should answer the question and should be filed in a place it will make since.  (e.g. with study visit in subject binder vs. in note-to-file tabs in the regulatory binder)</a:t>
            </a:r>
            <a:endParaRPr lang="en-US" dirty="0">
              <a:cs typeface="Times New Roman" pitchFamily="18" charset="0"/>
            </a:endParaRPr>
          </a:p>
          <a:p>
            <a:pPr lvl="1">
              <a:spcBef>
                <a:spcPts val="2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tabLst>
                <a:tab pos="346066" algn="l"/>
              </a:tabLst>
              <a:defRPr/>
            </a:pP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04800" y="1524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Study Documentation</a:t>
            </a:r>
          </a:p>
        </p:txBody>
      </p:sp>
    </p:spTree>
    <p:extLst>
      <p:ext uri="{BB962C8B-B14F-4D97-AF65-F5344CB8AC3E}">
        <p14:creationId xmlns:p14="http://schemas.microsoft.com/office/powerpoint/2010/main" val="774699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2813"/>
            <a:ext cx="5486400" cy="67851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45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7"/>
          <p:cNvSpPr txBox="1">
            <a:spLocks noChangeArrowheads="1"/>
          </p:cNvSpPr>
          <p:nvPr/>
        </p:nvSpPr>
        <p:spPr>
          <a:xfrm>
            <a:off x="4810947" y="1659583"/>
            <a:ext cx="4104455" cy="5257800"/>
          </a:xfrm>
          <a:prstGeom prst="rect">
            <a:avLst/>
          </a:prstGeom>
        </p:spPr>
        <p:txBody>
          <a:bodyPr vert="horz" lIns="91440" tIns="13716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324" indent="-60324" fontAlgn="auto">
              <a:lnSpc>
                <a:spcPct val="90000"/>
              </a:lnSpc>
              <a:spcBef>
                <a:spcPct val="80000"/>
              </a:spcBef>
              <a:spcAft>
                <a:spcPts val="0"/>
              </a:spcAft>
              <a:buNone/>
              <a:tabLst>
                <a:tab pos="1311242" algn="l"/>
              </a:tabLst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	</a:t>
            </a:r>
          </a:p>
          <a:p>
            <a:pPr marL="60324" indent="-60324" fontAlgn="auto">
              <a:lnSpc>
                <a:spcPct val="90000"/>
              </a:lnSpc>
              <a:spcBef>
                <a:spcPct val="80000"/>
              </a:spcBef>
              <a:spcAft>
                <a:spcPts val="0"/>
              </a:spcAft>
              <a:buNone/>
              <a:tabLst>
                <a:tab pos="1311242" algn="l"/>
              </a:tabLst>
              <a:defRPr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324" indent="-60324" fontAlgn="auto">
              <a:lnSpc>
                <a:spcPct val="90000"/>
              </a:lnSpc>
              <a:spcBef>
                <a:spcPct val="80000"/>
              </a:spcBef>
              <a:spcAft>
                <a:spcPts val="0"/>
              </a:spcAft>
              <a:buNone/>
              <a:tabLst>
                <a:tab pos="1311242" algn="l"/>
              </a:tabLst>
              <a:defRPr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324" indent="-60324" fontAlgn="auto">
              <a:lnSpc>
                <a:spcPct val="90000"/>
              </a:lnSpc>
              <a:spcBef>
                <a:spcPct val="80000"/>
              </a:spcBef>
              <a:spcAft>
                <a:spcPts val="0"/>
              </a:spcAft>
              <a:buNone/>
              <a:tabLst>
                <a:tab pos="1311242" algn="l"/>
              </a:tabLst>
              <a:defRPr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324" indent="-60324" fontAlgn="auto">
              <a:lnSpc>
                <a:spcPct val="90000"/>
              </a:lnSpc>
              <a:spcBef>
                <a:spcPct val="80000"/>
              </a:spcBef>
              <a:spcAft>
                <a:spcPts val="0"/>
              </a:spcAft>
              <a:buNone/>
              <a:tabLst>
                <a:tab pos="1311242" algn="l"/>
              </a:tabLst>
              <a:defRPr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377" indent="-914377" fontAlgn="auto">
              <a:lnSpc>
                <a:spcPct val="90000"/>
              </a:lnSpc>
              <a:spcBef>
                <a:spcPct val="80000"/>
              </a:spcBef>
              <a:spcAft>
                <a:spcPts val="0"/>
              </a:spcAft>
              <a:buNone/>
              <a:tabLst>
                <a:tab pos="914377" algn="l"/>
                <a:tab pos="1311242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	617-355-5308</a:t>
            </a:r>
          </a:p>
          <a:p>
            <a:pPr marL="914377" indent="-914377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914377" algn="l"/>
                <a:tab pos="1311242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	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eunice.newbert@childrens.harvard.edu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377" indent="0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914377" algn="l"/>
                <a:tab pos="1311242" algn="l"/>
              </a:tabLst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tonya.ferraro@childrens.harvard.edu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377" indent="-914377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914377" algn="l"/>
                <a:tab pos="1311242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web:	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www.childrenshospital.org/research-and-innovation/research/research-administration/equip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0324" indent="914377" fontAlgn="auto">
              <a:spcBef>
                <a:spcPts val="600"/>
              </a:spcBef>
              <a:spcAft>
                <a:spcPts val="0"/>
              </a:spcAft>
              <a:buNone/>
              <a:tabLst>
                <a:tab pos="974701" algn="l"/>
                <a:tab pos="1311242" algn="l"/>
              </a:tabLst>
              <a:defRPr/>
            </a:pPr>
            <a:endParaRPr 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96725" y="3770831"/>
            <a:ext cx="4038600" cy="2895600"/>
          </a:xfrm>
        </p:spPr>
        <p:txBody>
          <a:bodyPr vert="horz" lIns="91440" tIns="137160" rIns="91440" bIns="45720" rtlCol="0">
            <a:noAutofit/>
          </a:bodyPr>
          <a:lstStyle/>
          <a:p>
            <a:pPr marL="60324" indent="-60324" fontAlgn="auto">
              <a:lnSpc>
                <a:spcPct val="90000"/>
              </a:lnSpc>
              <a:spcBef>
                <a:spcPct val="80000"/>
              </a:spcBef>
              <a:spcAft>
                <a:spcPts val="0"/>
              </a:spcAft>
              <a:buNone/>
              <a:tabLst>
                <a:tab pos="1311242" algn="l"/>
              </a:tabLst>
              <a:defRPr/>
            </a:pPr>
            <a:r>
              <a:rPr lang="en-US" sz="2400" b="1" spc="-5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Services</a:t>
            </a:r>
          </a:p>
          <a:p>
            <a:pPr marL="231769" indent="-171446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311242" algn="l"/>
              </a:tabLst>
              <a:defRPr/>
            </a:pPr>
            <a:r>
              <a:rPr lang="en-US" spc="-5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Study Audit/Review</a:t>
            </a:r>
          </a:p>
          <a:p>
            <a:pPr marL="231769" indent="-171446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311242" algn="l"/>
              </a:tabLst>
              <a:defRPr/>
            </a:pPr>
            <a:r>
              <a:rPr lang="en-US" spc="-5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New/Transfer PI Training</a:t>
            </a:r>
          </a:p>
          <a:p>
            <a:pPr marL="231769" indent="-171446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311242" algn="l"/>
              </a:tabLst>
              <a:defRPr/>
            </a:pPr>
            <a:r>
              <a:rPr lang="en-US" spc="-5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Tools and Templates</a:t>
            </a:r>
          </a:p>
          <a:p>
            <a:pPr marL="231769" indent="-171446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311242" algn="l"/>
              </a:tabLst>
              <a:defRPr/>
            </a:pPr>
            <a:r>
              <a:rPr lang="en-US" spc="-5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One-on-one Assistance</a:t>
            </a:r>
          </a:p>
          <a:p>
            <a:pPr marL="231769" indent="-171446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311242" algn="l"/>
              </a:tabLst>
              <a:defRPr/>
            </a:pPr>
            <a:r>
              <a:rPr lang="en-US" spc="-5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Talks/Presentations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2" y="314960"/>
            <a:ext cx="8591551" cy="990600"/>
          </a:xfrm>
        </p:spPr>
        <p:txBody>
          <a:bodyPr rtlCol="0">
            <a:noAutofit/>
          </a:bodyPr>
          <a:lstStyle/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36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spc="-18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spc="-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</a:t>
            </a:r>
            <a:r>
              <a:rPr lang="en-US" sz="3200" spc="-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spc="-18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&amp; Quality Improvement Program</a:t>
            </a:r>
          </a:p>
        </p:txBody>
      </p:sp>
      <p:pic>
        <p:nvPicPr>
          <p:cNvPr id="7" name="Picture 6" descr="http://www.childrenshospital.org/~/media/legal/brand-guidelines/bchlogomotto_horizontal_300dpi.ashx?la=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895600" cy="533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4953004" y="2340269"/>
            <a:ext cx="3924519" cy="2018372"/>
            <a:chOff x="4953001" y="2340268"/>
            <a:chExt cx="3924519" cy="2018372"/>
          </a:xfrm>
        </p:grpSpPr>
        <p:sp>
          <p:nvSpPr>
            <p:cNvPr id="10" name="Rounded Rectangle 9"/>
            <p:cNvSpPr/>
            <p:nvPr/>
          </p:nvSpPr>
          <p:spPr>
            <a:xfrm>
              <a:off x="5674583" y="2340268"/>
              <a:ext cx="2561746" cy="374707"/>
            </a:xfrm>
            <a:prstGeom prst="roundRect">
              <a:avLst/>
            </a:prstGeom>
            <a:solidFill>
              <a:srgbClr val="26643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8891" rIns="8891" bIns="8891" numCol="1" spcCol="1270" anchor="ctr" anchorCtr="0">
              <a:noAutofit/>
            </a:bodyPr>
            <a:lstStyle/>
            <a:p>
              <a:pPr algn="ctr" eaLnBrk="0" hangingPunct="0"/>
              <a:r>
                <a:rPr lang="en-US" sz="1400" dirty="0">
                  <a:ln/>
                  <a:solidFill>
                    <a:prstClr val="white"/>
                  </a:solidFill>
                  <a:latin typeface="Arial" charset="0"/>
                </a:rPr>
                <a:t>Clinical Research Compliance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820271" y="2962121"/>
              <a:ext cx="1182867" cy="461029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eaLnBrk="0" hangingPunct="0"/>
              <a:r>
                <a:rPr lang="en-US" sz="1600" dirty="0">
                  <a:ln/>
                  <a:solidFill>
                    <a:prstClr val="white"/>
                  </a:solidFill>
                  <a:latin typeface="Arial" charset="0"/>
                </a:rPr>
                <a:t>EQuIP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953001" y="3810000"/>
              <a:ext cx="1752600" cy="5486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8891" rIns="8891" bIns="8891" numCol="1" spcCol="1270" anchor="ctr" anchorCtr="0">
              <a:noAutofit/>
            </a:bodyPr>
            <a:lstStyle/>
            <a:p>
              <a:pPr algn="ctr" eaLnBrk="0" hangingPunct="0"/>
              <a:r>
                <a:rPr lang="en-US" sz="1200" b="1" dirty="0">
                  <a:ln/>
                  <a:solidFill>
                    <a:srgbClr val="1F497D">
                      <a:lumMod val="50000"/>
                    </a:srgbClr>
                  </a:solidFill>
                  <a:latin typeface="Arial" charset="0"/>
                </a:rPr>
                <a:t>Eunice Newbert, MPH</a:t>
              </a:r>
            </a:p>
            <a:p>
              <a:pPr algn="ctr" eaLnBrk="0" hangingPunct="0"/>
              <a:r>
                <a:rPr lang="en-US" sz="1200" dirty="0">
                  <a:ln/>
                  <a:solidFill>
                    <a:srgbClr val="1F497D">
                      <a:lumMod val="50000"/>
                    </a:srgbClr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781800" y="3810000"/>
              <a:ext cx="2095720" cy="5486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8891" rIns="8891" bIns="8891" numCol="1" spcCol="1270" anchor="ctr" anchorCtr="0">
              <a:no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chemeClr val="tx1"/>
                  </a:solidFill>
                </a:rPr>
                <a:t>Tonya Ferraro, M.Ed.</a:t>
              </a:r>
            </a:p>
            <a:p>
              <a:pPr algn="ctr" eaLnBrk="0" hangingPunct="0"/>
              <a:r>
                <a:rPr lang="en-US" sz="1200" dirty="0">
                  <a:ln/>
                  <a:solidFill>
                    <a:schemeClr val="tx1"/>
                  </a:solidFill>
                  <a:latin typeface="Arial" charset="0"/>
                </a:rPr>
                <a:t>Senior QI Specialist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256708" y="2962122"/>
              <a:ext cx="752752" cy="461029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eaLnBrk="0" hangingPunct="0"/>
              <a:r>
                <a:rPr lang="en-US" sz="1600" dirty="0">
                  <a:ln/>
                  <a:solidFill>
                    <a:prstClr val="white"/>
                  </a:solidFill>
                  <a:latin typeface="Arial" charset="0"/>
                </a:rPr>
                <a:t>IRB</a:t>
              </a:r>
            </a:p>
          </p:txBody>
        </p:sp>
        <p:cxnSp>
          <p:nvCxnSpPr>
            <p:cNvPr id="17" name="Elbow Connector 16"/>
            <p:cNvCxnSpPr>
              <a:stCxn id="10" idx="2"/>
              <a:endCxn id="12" idx="0"/>
            </p:cNvCxnSpPr>
            <p:nvPr/>
          </p:nvCxnSpPr>
          <p:spPr>
            <a:xfrm rot="5400000">
              <a:off x="6560008" y="2566673"/>
              <a:ext cx="247146" cy="543751"/>
            </a:xfrm>
            <a:prstGeom prst="bentConnector3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10" idx="2"/>
              <a:endCxn id="15" idx="0"/>
            </p:cNvCxnSpPr>
            <p:nvPr/>
          </p:nvCxnSpPr>
          <p:spPr>
            <a:xfrm rot="16200000" flipH="1">
              <a:off x="7170697" y="2499734"/>
              <a:ext cx="247147" cy="677628"/>
            </a:xfrm>
            <a:prstGeom prst="bentConnector3">
              <a:avLst/>
            </a:prstGeom>
            <a:ln w="6350"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12" idx="2"/>
              <a:endCxn id="13" idx="0"/>
            </p:cNvCxnSpPr>
            <p:nvPr/>
          </p:nvCxnSpPr>
          <p:spPr>
            <a:xfrm rot="5400000">
              <a:off x="5927078" y="3325373"/>
              <a:ext cx="386850" cy="582404"/>
            </a:xfrm>
            <a:prstGeom prst="bentConnector3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Elbow Connector 33"/>
          <p:cNvCxnSpPr>
            <a:stCxn id="12" idx="2"/>
            <a:endCxn id="14" idx="0"/>
          </p:cNvCxnSpPr>
          <p:nvPr/>
        </p:nvCxnSpPr>
        <p:spPr>
          <a:xfrm rot="16200000" flipH="1">
            <a:off x="6927258" y="2907600"/>
            <a:ext cx="386851" cy="1417955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876800" y="2104631"/>
            <a:ext cx="390884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396726" y="1659582"/>
            <a:ext cx="4395284" cy="2074219"/>
            <a:chOff x="396725" y="1659582"/>
            <a:chExt cx="4395284" cy="2074218"/>
          </a:xfrm>
        </p:grpSpPr>
        <p:sp>
          <p:nvSpPr>
            <p:cNvPr id="51" name="Rectangle 7"/>
            <p:cNvSpPr txBox="1">
              <a:spLocks noChangeArrowheads="1"/>
            </p:cNvSpPr>
            <p:nvPr/>
          </p:nvSpPr>
          <p:spPr>
            <a:xfrm>
              <a:off x="396725" y="1659582"/>
              <a:ext cx="4395284" cy="2074218"/>
            </a:xfrm>
            <a:prstGeom prst="rect">
              <a:avLst/>
            </a:prstGeom>
          </p:spPr>
          <p:txBody>
            <a:bodyPr vert="horz" lIns="91440" tIns="13716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0324" indent="-60324" fontAlgn="auto">
                <a:lnSpc>
                  <a:spcPct val="90000"/>
                </a:lnSpc>
                <a:spcBef>
                  <a:spcPct val="80000"/>
                </a:spcBef>
                <a:spcAft>
                  <a:spcPts val="0"/>
                </a:spcAft>
                <a:buNone/>
                <a:tabLst>
                  <a:tab pos="1311242" algn="l"/>
                </a:tabLst>
                <a:defRPr/>
              </a:pPr>
              <a:r>
                <a:rPr lang="en-US" sz="2400" b="1" spc="-5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Purpose</a:t>
              </a:r>
            </a:p>
            <a:p>
              <a:pPr marL="60324" indent="0" fontAlgn="auto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  <a:tabLst>
                  <a:tab pos="1311242" algn="l"/>
                </a:tabLst>
                <a:defRPr/>
              </a:pPr>
              <a:r>
                <a:rPr lang="en-US" sz="2100" spc="-5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educate the research community of applicable regulations, institutional policies and of good clinical practices pertaining to the protection of human subjects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466845" y="2104630"/>
              <a:ext cx="41148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/>
          <p:cNvCxnSpPr/>
          <p:nvPr/>
        </p:nvCxnSpPr>
        <p:spPr>
          <a:xfrm>
            <a:off x="466845" y="4191000"/>
            <a:ext cx="41148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589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81000" y="1304925"/>
            <a:ext cx="8595360" cy="493776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  <a:tabLst>
                <a:tab pos="342891" algn="l"/>
              </a:tabLst>
              <a:defRPr/>
            </a:pPr>
            <a:r>
              <a:rPr lang="en-US" sz="3000" b="1" u="sng" dirty="0">
                <a:latin typeface="+mj-lt"/>
                <a:cs typeface="Times New Roman" pitchFamily="18" charset="0"/>
              </a:rPr>
              <a:t>Ensure Complete &amp; Accurate Documentation</a:t>
            </a:r>
            <a:endParaRPr lang="en-US" sz="2600" spc="-100" dirty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Clr>
                <a:schemeClr val="tx2"/>
              </a:buClr>
              <a:buSzPct val="120000"/>
              <a:buNone/>
              <a:tabLst>
                <a:tab pos="346066" algn="l"/>
              </a:tabLst>
              <a:defRPr/>
            </a:pPr>
            <a:r>
              <a:rPr lang="en-US" sz="2800" b="1" spc="-100" dirty="0">
                <a:latin typeface="+mj-lt"/>
                <a:cs typeface="Times New Roman" pitchFamily="18" charset="0"/>
              </a:rPr>
              <a:t>Study Documents must represent what happened</a:t>
            </a:r>
          </a:p>
          <a:p>
            <a:pPr lvl="1"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tabLst>
                <a:tab pos="346066" algn="l"/>
              </a:tabLst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All data collection forms should be complete</a:t>
            </a:r>
          </a:p>
          <a:p>
            <a:pPr lvl="1" indent="-171446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−"/>
              <a:tabLst>
                <a:tab pos="346066" algn="l"/>
              </a:tabLst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No blanks! Missing values must be explained </a:t>
            </a:r>
          </a:p>
          <a:p>
            <a:pPr lvl="1" indent="-171446"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None/>
              <a:tabLst>
                <a:tab pos="346066" algn="l"/>
              </a:tabLst>
              <a:defRPr/>
            </a:pPr>
            <a:r>
              <a:rPr lang="en-US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	e.g. not obtained, n/a, missing</a:t>
            </a:r>
          </a:p>
          <a:p>
            <a:pPr lvl="1"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tabLst>
                <a:tab pos="346066" algn="l"/>
              </a:tabLst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Data Corrections made correctly</a:t>
            </a:r>
            <a:endParaRPr lang="en-US" dirty="0">
              <a:cs typeface="Times New Roman" pitchFamily="18" charset="0"/>
            </a:endParaRPr>
          </a:p>
          <a:p>
            <a:pPr lvl="1" indent="-171446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−"/>
              <a:tabLst>
                <a:tab pos="346066" algn="l"/>
              </a:tabLst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Clear audit trail</a:t>
            </a:r>
          </a:p>
          <a:p>
            <a:pPr lvl="1" indent="-171446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−"/>
              <a:tabLst>
                <a:tab pos="346066" algn="l"/>
              </a:tabLst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Never white-out, black-out or obscure corrected values.  All values must be transparent.</a:t>
            </a:r>
          </a:p>
          <a:p>
            <a:pPr lvl="1">
              <a:spcBef>
                <a:spcPts val="2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tabLst>
                <a:tab pos="346066" algn="l"/>
              </a:tabLst>
              <a:defRPr/>
            </a:pP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04800" y="1524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Study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369898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44F15F-FE2A-604B-9BBA-02BD11045AB1}"/>
              </a:ext>
            </a:extLst>
          </p:cNvPr>
          <p:cNvSpPr txBox="1"/>
          <p:nvPr/>
        </p:nvSpPr>
        <p:spPr>
          <a:xfrm>
            <a:off x="838200" y="2438400"/>
            <a:ext cx="7543800" cy="923330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090260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7" y="76200"/>
            <a:ext cx="8229600" cy="1143000"/>
          </a:xfrm>
        </p:spPr>
        <p:txBody>
          <a:bodyPr/>
          <a:lstStyle/>
          <a:p>
            <a:pPr>
              <a:tabLst>
                <a:tab pos="1939877" algn="l"/>
              </a:tabLst>
            </a:pPr>
            <a:r>
              <a:rPr lang="en-US" b="1" spc="-100" dirty="0">
                <a:solidFill>
                  <a:srgbClr val="000066"/>
                </a:solidFill>
              </a:rPr>
              <a:t>Time management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1060E92-F280-B741-8B82-8DF2E3A2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47802"/>
            <a:ext cx="7924800" cy="4525963"/>
          </a:xfrm>
        </p:spPr>
        <p:txBody>
          <a:bodyPr>
            <a:normAutofit/>
          </a:bodyPr>
          <a:lstStyle/>
          <a:p>
            <a:pPr>
              <a:spcBef>
                <a:spcPts val="4368"/>
              </a:spcBef>
            </a:pPr>
            <a:r>
              <a:rPr lang="en-US" b="1" dirty="0"/>
              <a:t>Be realistic – what can you get done</a:t>
            </a:r>
          </a:p>
          <a:p>
            <a:pPr>
              <a:spcBef>
                <a:spcPts val="4368"/>
              </a:spcBef>
            </a:pPr>
            <a:r>
              <a:rPr lang="en-US" b="1" dirty="0"/>
              <a:t>Don’t rush through subject visits</a:t>
            </a:r>
          </a:p>
          <a:p>
            <a:pPr>
              <a:spcBef>
                <a:spcPts val="4368"/>
              </a:spcBef>
            </a:pPr>
            <a:r>
              <a:rPr lang="en-US" b="1" dirty="0"/>
              <a:t>Schedule time each day for paperwork.  Never forget paperwork!</a:t>
            </a:r>
          </a:p>
          <a:p>
            <a:pPr>
              <a:spcBef>
                <a:spcPts val="4368"/>
              </a:spcBef>
            </a:pPr>
            <a:r>
              <a:rPr lang="en-US" b="1" dirty="0"/>
              <a:t>Be flexible - </a:t>
            </a:r>
          </a:p>
        </p:txBody>
      </p:sp>
    </p:spTree>
    <p:extLst>
      <p:ext uri="{BB962C8B-B14F-4D97-AF65-F5344CB8AC3E}">
        <p14:creationId xmlns:p14="http://schemas.microsoft.com/office/powerpoint/2010/main" val="3089644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493716" y="2133600"/>
            <a:ext cx="81565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ts val="5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2" algn="l"/>
                <a:tab pos="1770018" algn="l"/>
                <a:tab pos="5084636" algn="l"/>
                <a:tab pos="6633997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5600" b="0" i="0" u="none" strike="noStrike" kern="1200" cap="none" spc="-8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20610" y="1219200"/>
            <a:ext cx="81887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5448" tIns="18288" anchor="ctr" anchorCtr="0"/>
          <a:lstStyle>
            <a:lvl1pPr eaLnBrk="0" hangingPunct="0">
              <a:tabLst>
                <a:tab pos="1430338" algn="l"/>
                <a:tab pos="2911475" algn="l"/>
                <a:tab pos="4572000" algn="l"/>
                <a:tab pos="6283325" algn="l"/>
              </a:tabLst>
              <a:defRPr sz="3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430338" algn="l"/>
                <a:tab pos="2911475" algn="l"/>
                <a:tab pos="4572000" algn="l"/>
                <a:tab pos="6283325" algn="l"/>
              </a:tabLst>
              <a:defRPr sz="3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430338" algn="l"/>
                <a:tab pos="2911475" algn="l"/>
                <a:tab pos="4572000" algn="l"/>
                <a:tab pos="6283325" algn="l"/>
              </a:tabLst>
              <a:defRPr sz="3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430338" algn="l"/>
                <a:tab pos="2911475" algn="l"/>
                <a:tab pos="4572000" algn="l"/>
                <a:tab pos="6283325" algn="l"/>
              </a:tabLst>
              <a:defRPr sz="3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430338" algn="l"/>
                <a:tab pos="2911475" algn="l"/>
                <a:tab pos="4572000" algn="l"/>
                <a:tab pos="6283325" algn="l"/>
              </a:tabLst>
              <a:defRPr sz="3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0338" algn="l"/>
                <a:tab pos="2911475" algn="l"/>
                <a:tab pos="4572000" algn="l"/>
                <a:tab pos="6283325" algn="l"/>
              </a:tabLst>
              <a:defRPr sz="3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0338" algn="l"/>
                <a:tab pos="2911475" algn="l"/>
                <a:tab pos="4572000" algn="l"/>
                <a:tab pos="6283325" algn="l"/>
              </a:tabLst>
              <a:defRPr sz="3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0338" algn="l"/>
                <a:tab pos="2911475" algn="l"/>
                <a:tab pos="4572000" algn="l"/>
                <a:tab pos="6283325" algn="l"/>
              </a:tabLst>
              <a:defRPr sz="3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0338" algn="l"/>
                <a:tab pos="2911475" algn="l"/>
                <a:tab pos="4572000" algn="l"/>
                <a:tab pos="6283325" algn="l"/>
              </a:tabLs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339717" algn="l"/>
                <a:tab pos="1430303" algn="l"/>
                <a:tab pos="2911402" algn="l"/>
                <a:tab pos="4571886" algn="l"/>
                <a:tab pos="6283168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The Big Picture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14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493CE-0C80-3140-8765-8752224A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0CE68-25E0-46BD-9548-CC4778AE0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114777-C929-E54D-9C99-7CABB561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51A82FD-2A32-9A47-A467-555CB8BE2118}"/>
              </a:ext>
            </a:extLst>
          </p:cNvPr>
          <p:cNvGrpSpPr/>
          <p:nvPr/>
        </p:nvGrpSpPr>
        <p:grpSpPr>
          <a:xfrm>
            <a:off x="1662436" y="1676403"/>
            <a:ext cx="4890767" cy="3841377"/>
            <a:chOff x="1666754" y="1434217"/>
            <a:chExt cx="4890767" cy="384137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1EBF382-5969-FA4C-A380-7ABE6BA7D6B4}"/>
                </a:ext>
              </a:extLst>
            </p:cNvPr>
            <p:cNvSpPr/>
            <p:nvPr/>
          </p:nvSpPr>
          <p:spPr>
            <a:xfrm>
              <a:off x="1671577" y="1434217"/>
              <a:ext cx="4876800" cy="609600"/>
            </a:xfrm>
            <a:prstGeom prst="round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Source Data and Documents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3918ACD-7806-FF4D-AC6B-D30A72641DCB}"/>
                </a:ext>
              </a:extLst>
            </p:cNvPr>
            <p:cNvSpPr/>
            <p:nvPr/>
          </p:nvSpPr>
          <p:spPr>
            <a:xfrm>
              <a:off x="1680721" y="2511476"/>
              <a:ext cx="4876800" cy="609600"/>
            </a:xfrm>
            <a:prstGeom prst="round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Case Report Forms (CRFs)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BCB0B56-07A9-3D41-9D22-3C3A5D4FCE32}"/>
                </a:ext>
              </a:extLst>
            </p:cNvPr>
            <p:cNvSpPr/>
            <p:nvPr/>
          </p:nvSpPr>
          <p:spPr>
            <a:xfrm>
              <a:off x="1666754" y="3588735"/>
              <a:ext cx="4881623" cy="609600"/>
            </a:xfrm>
            <a:prstGeom prst="round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Data Entry/Analysis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3834F65-153B-A542-941B-9F31022C9F5B}"/>
                </a:ext>
              </a:extLst>
            </p:cNvPr>
            <p:cNvSpPr/>
            <p:nvPr/>
          </p:nvSpPr>
          <p:spPr>
            <a:xfrm>
              <a:off x="1679833" y="4665994"/>
              <a:ext cx="4841112" cy="609600"/>
            </a:xfrm>
            <a:prstGeom prst="round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Publication/Study Report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8AAE056-A5E8-854F-9478-B55A5B265A30}"/>
                </a:ext>
              </a:extLst>
            </p:cNvPr>
            <p:cNvCxnSpPr>
              <a:stCxn id="6" idx="2"/>
              <a:endCxn id="8" idx="0"/>
            </p:cNvCxnSpPr>
            <p:nvPr/>
          </p:nvCxnSpPr>
          <p:spPr>
            <a:xfrm>
              <a:off x="4109977" y="2043817"/>
              <a:ext cx="9144" cy="467659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D747628-5468-1D49-9745-0B6502B75891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 flipH="1">
              <a:off x="4107566" y="3121076"/>
              <a:ext cx="11555" cy="467659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5D1B473-CADC-5740-BC16-665D46AAFCF9}"/>
                </a:ext>
              </a:extLst>
            </p:cNvPr>
            <p:cNvCxnSpPr>
              <a:cxnSpLocks/>
              <a:stCxn id="9" idx="2"/>
              <a:endCxn id="10" idx="0"/>
            </p:cNvCxnSpPr>
            <p:nvPr/>
          </p:nvCxnSpPr>
          <p:spPr>
            <a:xfrm flipH="1">
              <a:off x="4100389" y="4198335"/>
              <a:ext cx="7177" cy="467659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4413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7" y="76200"/>
            <a:ext cx="8229600" cy="1143000"/>
          </a:xfrm>
        </p:spPr>
        <p:txBody>
          <a:bodyPr/>
          <a:lstStyle/>
          <a:p>
            <a:pPr>
              <a:tabLst>
                <a:tab pos="1939877" algn="l"/>
              </a:tabLst>
            </a:pPr>
            <a:r>
              <a:rPr lang="en-US" spc="-100" dirty="0">
                <a:solidFill>
                  <a:srgbClr val="000066"/>
                </a:solidFill>
              </a:rPr>
              <a:t>Can you see the forest?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1060E92-F280-B741-8B82-8DF2E3A2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47802"/>
            <a:ext cx="7924800" cy="45259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4368"/>
              </a:spcBef>
            </a:pPr>
            <a:r>
              <a:rPr lang="en-US" b="1" dirty="0"/>
              <a:t>Be realistic – what can you get done</a:t>
            </a:r>
          </a:p>
          <a:p>
            <a:pPr>
              <a:spcBef>
                <a:spcPts val="4368"/>
              </a:spcBef>
            </a:pPr>
            <a:r>
              <a:rPr lang="en-US" b="1" dirty="0"/>
              <a:t>Prioritize – </a:t>
            </a:r>
            <a:r>
              <a:rPr lang="en-US" dirty="0"/>
              <a:t>what will make a difference</a:t>
            </a:r>
          </a:p>
          <a:p>
            <a:pPr>
              <a:spcBef>
                <a:spcPts val="4368"/>
              </a:spcBef>
            </a:pPr>
            <a:r>
              <a:rPr lang="en-US" b="1" dirty="0"/>
              <a:t>Don’t get stuck on the small stuff</a:t>
            </a:r>
          </a:p>
          <a:p>
            <a:pPr>
              <a:spcBef>
                <a:spcPts val="4368"/>
              </a:spcBef>
            </a:pPr>
            <a:r>
              <a:rPr lang="en-US" b="1" dirty="0"/>
              <a:t>Never panic, be flexible and always communicate with PI and research team.</a:t>
            </a:r>
          </a:p>
          <a:p>
            <a:pPr>
              <a:spcBef>
                <a:spcPts val="4368"/>
              </a:spcBef>
            </a:pPr>
            <a:r>
              <a:rPr lang="en-US" b="1" dirty="0"/>
              <a:t>Think backwards</a:t>
            </a:r>
          </a:p>
        </p:txBody>
      </p:sp>
    </p:spTree>
    <p:extLst>
      <p:ext uri="{BB962C8B-B14F-4D97-AF65-F5344CB8AC3E}">
        <p14:creationId xmlns:p14="http://schemas.microsoft.com/office/powerpoint/2010/main" val="3138348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44F15F-FE2A-604B-9BBA-02BD11045AB1}"/>
              </a:ext>
            </a:extLst>
          </p:cNvPr>
          <p:cNvSpPr txBox="1"/>
          <p:nvPr/>
        </p:nvSpPr>
        <p:spPr>
          <a:xfrm>
            <a:off x="609600" y="12954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There is never a stupid question</a:t>
            </a:r>
          </a:p>
        </p:txBody>
      </p:sp>
    </p:spTree>
    <p:extLst>
      <p:ext uri="{BB962C8B-B14F-4D97-AF65-F5344CB8AC3E}">
        <p14:creationId xmlns:p14="http://schemas.microsoft.com/office/powerpoint/2010/main" val="3521240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5105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600" b="1" dirty="0"/>
          </a:p>
          <a:p>
            <a:pPr marL="631810" indent="-236533">
              <a:buFont typeface="Wingdings" charset="2"/>
              <a:buChar char="§"/>
            </a:pPr>
            <a:r>
              <a:rPr lang="en-US" sz="2400" dirty="0"/>
              <a:t>Ask your PI how THEY want things</a:t>
            </a:r>
          </a:p>
          <a:p>
            <a:pPr marL="860404" lvl="1" indent="-236533">
              <a:buFont typeface="Wingdings" charset="2"/>
              <a:buChar char="§"/>
            </a:pPr>
            <a:r>
              <a:rPr lang="en-US" sz="2000" dirty="0"/>
              <a:t>Naming conventions, files organized </a:t>
            </a:r>
          </a:p>
          <a:p>
            <a:pPr marL="631810" indent="-236533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Ask what resources are available to you</a:t>
            </a:r>
          </a:p>
          <a:p>
            <a:pPr marL="395277" indent="0">
              <a:buNone/>
              <a:tabLst>
                <a:tab pos="687371" algn="l"/>
                <a:tab pos="857229" algn="l"/>
              </a:tabLst>
            </a:pPr>
            <a:r>
              <a:rPr lang="en-US" sz="2000" dirty="0"/>
              <a:t>	-	Who can you ask?  </a:t>
            </a:r>
          </a:p>
          <a:p>
            <a:pPr marL="395277" indent="0">
              <a:buNone/>
              <a:tabLst>
                <a:tab pos="687371" algn="l"/>
                <a:tab pos="857229" algn="l"/>
              </a:tabLst>
            </a:pPr>
            <a:r>
              <a:rPr lang="en-US" sz="2000" dirty="0"/>
              <a:t>	- </a:t>
            </a:r>
            <a:r>
              <a:rPr lang="en-US" sz="2000" dirty="0" err="1"/>
              <a:t>EQuIP</a:t>
            </a:r>
            <a:r>
              <a:rPr lang="en-US" sz="2000" dirty="0"/>
              <a:t>, ICCTR, Google!</a:t>
            </a:r>
          </a:p>
          <a:p>
            <a:pPr marL="631810" indent="-236533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Keep asking because every study and every team is different</a:t>
            </a:r>
          </a:p>
          <a:p>
            <a:pPr marL="631810" indent="-236533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Keep asking until you get the same answer twice!</a:t>
            </a:r>
            <a:endParaRPr lang="en-US" sz="2400" dirty="0">
              <a:solidFill>
                <a:prstClr val="black"/>
              </a:solidFill>
            </a:endParaRPr>
          </a:p>
          <a:p>
            <a:pPr marL="631810" indent="-236533">
              <a:spcBef>
                <a:spcPts val="200"/>
              </a:spcBef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0CE68-25E0-46BD-9548-CC4778AE0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Ask, ask, ask</a:t>
            </a:r>
          </a:p>
        </p:txBody>
      </p:sp>
    </p:spTree>
    <p:extLst>
      <p:ext uri="{BB962C8B-B14F-4D97-AF65-F5344CB8AC3E}">
        <p14:creationId xmlns:p14="http://schemas.microsoft.com/office/powerpoint/2010/main" val="1661519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0F10F3-DD0F-5E43-AE39-B5CE92EE8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13469" r="19485" b="11329"/>
          <a:stretch/>
        </p:blipFill>
        <p:spPr>
          <a:xfrm>
            <a:off x="914400" y="1479551"/>
            <a:ext cx="7315200" cy="4876800"/>
          </a:xfr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21FA41-73F4-3246-BE2F-ED7A1F6D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295758-65FC-D945-B206-BD626EA4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Tools and Templates</a:t>
            </a:r>
          </a:p>
        </p:txBody>
      </p:sp>
    </p:spTree>
    <p:extLst>
      <p:ext uri="{BB962C8B-B14F-4D97-AF65-F5344CB8AC3E}">
        <p14:creationId xmlns:p14="http://schemas.microsoft.com/office/powerpoint/2010/main" val="952083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21FA41-73F4-3246-BE2F-ED7A1F6D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295758-65FC-D945-B206-BD626EA4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Tools and Templates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73F8BA-1B0A-C74F-8AA6-363EBBF0ED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2667" r="16667" b="11333"/>
          <a:stretch/>
        </p:blipFill>
        <p:spPr>
          <a:xfrm>
            <a:off x="533402" y="1541839"/>
            <a:ext cx="6941415" cy="4945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BACE05-EDB8-A444-93DE-64E1409CE8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20666" r="30833" b="14156"/>
          <a:stretch/>
        </p:blipFill>
        <p:spPr>
          <a:xfrm>
            <a:off x="3733802" y="1073399"/>
            <a:ext cx="4997563" cy="542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1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470BD4-FEA2-4446-A354-C4543589D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AE5963-4974-3044-B3CF-AA78637D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goal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AC36D5C-0690-5843-90AA-A80BDCA9D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51" indent="-461951"/>
            <a:r>
              <a:rPr lang="en-US" sz="3600" dirty="0">
                <a:sym typeface="Wingdings"/>
              </a:rPr>
              <a:t>What are we doing?</a:t>
            </a:r>
            <a:endParaRPr lang="en-US" sz="3600" dirty="0"/>
          </a:p>
          <a:p>
            <a:pPr lvl="1" indent="-223833">
              <a:spcBef>
                <a:spcPts val="1176"/>
              </a:spcBef>
              <a:buFont typeface="Wingdings" charset="2"/>
              <a:buChar char="§"/>
            </a:pPr>
            <a:r>
              <a:rPr lang="en-US" sz="2400" dirty="0"/>
              <a:t>Evaluate research practices alongside the approved protocol, applicable regulation and BCH policies.</a:t>
            </a:r>
          </a:p>
          <a:p>
            <a:pPr lvl="1" indent="-223833">
              <a:spcBef>
                <a:spcPts val="1776"/>
              </a:spcBef>
              <a:buFont typeface="Wingdings" charset="2"/>
              <a:buChar char="§"/>
            </a:pPr>
            <a:r>
              <a:rPr lang="en-US" sz="2400" dirty="0"/>
              <a:t>Determine what works and what needs improvement </a:t>
            </a:r>
            <a:r>
              <a:rPr lang="en-US" sz="1600" dirty="0">
                <a:sym typeface="Wingdings"/>
              </a:rPr>
              <a:t>	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sym typeface="Wingdings"/>
              </a:rPr>
              <a:t>What can we do to help?</a:t>
            </a:r>
          </a:p>
          <a:p>
            <a:pPr lvl="1" indent="-223833">
              <a:buFont typeface="Wingdings" charset="2"/>
              <a:buChar char="§"/>
            </a:pPr>
            <a:r>
              <a:rPr lang="en-US" sz="2400" dirty="0">
                <a:sym typeface="Wingdings"/>
              </a:rPr>
              <a:t>Provide education and services to facilitate compliant research based on what we learn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0043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2" y="76200"/>
            <a:ext cx="8591551" cy="1066800"/>
          </a:xfrm>
        </p:spPr>
        <p:txBody>
          <a:bodyPr/>
          <a:lstStyle/>
          <a:p>
            <a:r>
              <a:rPr lang="en-US" sz="44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Questions?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381000" y="2286000"/>
            <a:ext cx="8458200" cy="34290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Eunice Yim Newbert, MPH		5-3022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000066"/>
                </a:solidFill>
                <a:latin typeface="+mj-lt"/>
                <a:cs typeface="Times New Roman" pitchFamily="18" charset="0"/>
                <a:hlinkClick r:id="rId3"/>
              </a:rPr>
              <a:t>eunice.newbert@childrens.harvard.edu</a:t>
            </a:r>
            <a:endParaRPr lang="en-US" sz="2000" dirty="0">
              <a:solidFill>
                <a:srgbClr val="000066"/>
              </a:solidFill>
              <a:latin typeface="+mj-lt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>
              <a:solidFill>
                <a:srgbClr val="000066"/>
              </a:solidFill>
              <a:latin typeface="+mj-lt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+mj-lt"/>
              </a:rPr>
              <a:t>Tonya Ferraro,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M.Ed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			5-5308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000066"/>
                </a:solidFill>
                <a:latin typeface="+mj-lt"/>
                <a:cs typeface="Times New Roman" pitchFamily="18" charset="0"/>
                <a:hlinkClick r:id="rId4"/>
              </a:rPr>
              <a:t>tonya.ferraro@childrens.harvard.edu</a:t>
            </a:r>
            <a:endParaRPr lang="en-US" sz="2000" dirty="0">
              <a:solidFill>
                <a:srgbClr val="000066"/>
              </a:solidFill>
              <a:latin typeface="+mj-lt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>
              <a:solidFill>
                <a:srgbClr val="000066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8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470BD4-FEA2-4446-A354-C4543589D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AE5963-4974-3044-B3CF-AA78637D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Helping our Research Coordinators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AC36D5C-0690-5843-90AA-A80BDCA9D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89" indent="-457189">
              <a:spcBef>
                <a:spcPts val="3000"/>
              </a:spcBef>
            </a:pPr>
            <a:r>
              <a:rPr lang="en-US" dirty="0">
                <a:sym typeface="Wingdings"/>
              </a:rPr>
              <a:t>Study Tools and Templates</a:t>
            </a:r>
          </a:p>
          <a:p>
            <a:pPr marL="0" indent="0">
              <a:spcBef>
                <a:spcPts val="600"/>
              </a:spcBef>
              <a:buNone/>
              <a:tabLst>
                <a:tab pos="446077" algn="l"/>
              </a:tabLst>
            </a:pPr>
            <a:r>
              <a:rPr lang="en-US" sz="1600" dirty="0">
                <a:sym typeface="Wingdings"/>
              </a:rPr>
              <a:t>	 </a:t>
            </a:r>
            <a:r>
              <a:rPr lang="en-US" sz="1800" dirty="0">
                <a:sym typeface="Wingdings"/>
              </a:rPr>
              <a:t>Click: </a:t>
            </a:r>
            <a:r>
              <a:rPr lang="en-US" sz="1800" dirty="0">
                <a:sym typeface="Wingdings"/>
                <a:hlinkClick r:id="rId3"/>
              </a:rPr>
              <a:t>EQuIP Site_Tools and Templates</a:t>
            </a:r>
            <a:endParaRPr lang="en-US" sz="1800" dirty="0">
              <a:sym typeface="Wingdings"/>
            </a:endParaRPr>
          </a:p>
          <a:p>
            <a:pPr>
              <a:spcBef>
                <a:spcPts val="3000"/>
              </a:spcBef>
              <a:buFont typeface="+mj-lt"/>
              <a:buAutoNum type="arabicPeriod" startAt="2"/>
            </a:pPr>
            <a:r>
              <a:rPr lang="en-US" dirty="0">
                <a:sym typeface="Wingdings"/>
              </a:rPr>
              <a:t>One-on-one consult </a:t>
            </a:r>
          </a:p>
          <a:p>
            <a:pPr marL="574660" indent="0">
              <a:spcBef>
                <a:spcPts val="600"/>
              </a:spcBef>
              <a:buNone/>
              <a:tabLst>
                <a:tab pos="563549" algn="l"/>
              </a:tabLst>
            </a:pPr>
            <a:r>
              <a:rPr lang="en-US" sz="2400" dirty="0">
                <a:solidFill>
                  <a:srgbClr val="2C5A8C"/>
                </a:solidFill>
                <a:sym typeface="Wingdings"/>
              </a:rPr>
              <a:t>… or just reach out by email or phone</a:t>
            </a:r>
          </a:p>
          <a:p>
            <a:pPr>
              <a:spcBef>
                <a:spcPts val="3000"/>
              </a:spcBef>
              <a:buFont typeface="+mj-lt"/>
              <a:buAutoNum type="arabicPeriod" startAt="3"/>
            </a:pPr>
            <a:r>
              <a:rPr lang="en-US" dirty="0"/>
              <a:t>EQuIP Drop-in Hours</a:t>
            </a:r>
          </a:p>
          <a:p>
            <a:pPr>
              <a:spcBef>
                <a:spcPts val="3000"/>
              </a:spcBef>
              <a:buAutoNum type="arabicPeriod" startAt="3"/>
            </a:pPr>
            <a:r>
              <a:rPr lang="en-US" dirty="0">
                <a:sym typeface="Wingdings"/>
              </a:rPr>
              <a:t>Webinar series with IRB</a:t>
            </a:r>
          </a:p>
        </p:txBody>
      </p:sp>
    </p:spTree>
    <p:extLst>
      <p:ext uri="{BB962C8B-B14F-4D97-AF65-F5344CB8AC3E}">
        <p14:creationId xmlns:p14="http://schemas.microsoft.com/office/powerpoint/2010/main" val="331756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0F5733-4570-2D4A-85B1-81FA964D1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971550"/>
            <a:ext cx="6350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77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44F15F-FE2A-604B-9BBA-02BD11045AB1}"/>
              </a:ext>
            </a:extLst>
          </p:cNvPr>
          <p:cNvSpPr txBox="1"/>
          <p:nvPr/>
        </p:nvSpPr>
        <p:spPr>
          <a:xfrm>
            <a:off x="914400" y="2514600"/>
            <a:ext cx="7543800" cy="923330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1. Do YOUR job</a:t>
            </a:r>
          </a:p>
        </p:txBody>
      </p:sp>
    </p:spTree>
    <p:extLst>
      <p:ext uri="{BB962C8B-B14F-4D97-AF65-F5344CB8AC3E}">
        <p14:creationId xmlns:p14="http://schemas.microsoft.com/office/powerpoint/2010/main" val="114782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7" y="76200"/>
            <a:ext cx="8229600" cy="1143000"/>
          </a:xfrm>
        </p:spPr>
        <p:txBody>
          <a:bodyPr/>
          <a:lstStyle/>
          <a:p>
            <a:pPr>
              <a:tabLst>
                <a:tab pos="1939877" algn="l"/>
              </a:tabLst>
            </a:pPr>
            <a:r>
              <a:rPr lang="en-US" spc="-100" dirty="0">
                <a:solidFill>
                  <a:srgbClr val="000066"/>
                </a:solidFill>
              </a:rPr>
              <a:t>Scope of Responsibility</a:t>
            </a:r>
            <a:endParaRPr lang="en-US" b="1" spc="-100" dirty="0">
              <a:solidFill>
                <a:srgbClr val="00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376" y="1599018"/>
            <a:ext cx="8229600" cy="432426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460763" algn="l"/>
              </a:tabLst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prstClr val="white">
                      <a:lumMod val="85000"/>
                    </a:prstClr>
                  </a:solidFill>
                </a:uFill>
                <a:latin typeface="Arial" charset="0"/>
                <a:ea typeface="+mn-ea"/>
                <a:cs typeface="+mn-cs"/>
              </a:rPr>
              <a:t>Ask what your responsibilities are 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98463" algn="l"/>
                <a:tab pos="4459288" algn="l"/>
              </a:tabLst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prstClr val="white">
                      <a:lumMod val="85000"/>
                    </a:prstClr>
                  </a:solidFill>
                </a:uFill>
                <a:latin typeface="Arial" charset="0"/>
                <a:ea typeface="+mn-ea"/>
                <a:cs typeface="+mn-cs"/>
              </a:rPr>
              <a:t>	… from the right person (PI or manager)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98463" algn="l"/>
                <a:tab pos="4459288" algn="l"/>
              </a:tabLst>
              <a:defRPr/>
            </a:pPr>
            <a:endParaRPr lang="en-US" sz="2800" dirty="0">
              <a:solidFill>
                <a:prstClr val="black"/>
              </a:solidFill>
              <a:uFill>
                <a:solidFill>
                  <a:prstClr val="white">
                    <a:lumMod val="85000"/>
                  </a:prstClr>
                </a:solidFill>
              </a:u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98463" algn="l"/>
                <a:tab pos="4459288" algn="l"/>
              </a:tabLst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prstClr val="white">
                      <a:lumMod val="85000"/>
                    </a:prstClr>
                  </a:solidFill>
                </a:uFill>
                <a:latin typeface="Arial" charset="0"/>
                <a:ea typeface="+mn-ea"/>
                <a:cs typeface="+mn-cs"/>
              </a:rPr>
              <a:t>Delegation of Roles and Responsibilities Log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>
                <a:solidFill>
                  <a:prstClr val="white">
                    <a:lumMod val="85000"/>
                  </a:prstClr>
                </a:solidFill>
              </a:uFill>
              <a:latin typeface="Arial" charset="0"/>
              <a:ea typeface="+mn-ea"/>
              <a:cs typeface="+mn-cs"/>
            </a:endParaRPr>
          </a:p>
          <a:p>
            <a:pPr marL="800100" lvl="1" indent="-342900">
              <a:lnSpc>
                <a:spcPct val="90000"/>
              </a:lnSpc>
              <a:spcBef>
                <a:spcPts val="300"/>
              </a:spcBef>
              <a:buClr>
                <a:schemeClr val="accent1">
                  <a:lumMod val="50000"/>
                </a:schemeClr>
              </a:buClr>
              <a:buSzPct val="75000"/>
              <a:buFont typeface="Wingdings" pitchFamily="2" charset="2"/>
              <a:buChar char="§"/>
              <a:tabLst>
                <a:tab pos="398463" algn="l"/>
                <a:tab pos="4459288" algn="l"/>
              </a:tabLst>
            </a:pPr>
            <a:r>
              <a:rPr lang="en-US" sz="2400" dirty="0">
                <a:solidFill>
                  <a:prstClr val="black"/>
                </a:solidFill>
                <a:uFill>
                  <a:solidFill>
                    <a:prstClr val="white">
                      <a:lumMod val="85000"/>
                    </a:prstClr>
                  </a:solidFill>
                </a:uFill>
              </a:rPr>
              <a:t>know your </a:t>
            </a:r>
            <a:r>
              <a:rPr lang="en-US" sz="2400" u="sng" dirty="0">
                <a:solidFill>
                  <a:prstClr val="black"/>
                </a:solidFill>
                <a:uFill>
                  <a:solidFill>
                    <a:prstClr val="white">
                      <a:lumMod val="85000"/>
                    </a:prstClr>
                  </a:solidFill>
                </a:uFill>
              </a:rPr>
              <a:t>defined</a:t>
            </a:r>
            <a:r>
              <a:rPr lang="en-US" sz="2400" dirty="0">
                <a:solidFill>
                  <a:prstClr val="black"/>
                </a:solidFill>
                <a:uFill>
                  <a:solidFill>
                    <a:prstClr val="white">
                      <a:lumMod val="85000"/>
                    </a:prstClr>
                  </a:solidFill>
                </a:uFill>
              </a:rPr>
              <a:t> role, and everyone else’s role</a:t>
            </a:r>
          </a:p>
          <a:p>
            <a:pPr marL="800100" lvl="1" indent="-342900">
              <a:lnSpc>
                <a:spcPct val="90000"/>
              </a:lnSpc>
              <a:spcBef>
                <a:spcPts val="300"/>
              </a:spcBef>
              <a:buClr>
                <a:schemeClr val="accent1">
                  <a:lumMod val="50000"/>
                </a:schemeClr>
              </a:buClr>
              <a:buSzPct val="75000"/>
              <a:buFont typeface="Wingdings" pitchFamily="2" charset="2"/>
              <a:buChar char="§"/>
              <a:tabLst>
                <a:tab pos="398463" algn="l"/>
                <a:tab pos="4459288" algn="l"/>
              </a:tabLst>
            </a:pPr>
            <a:r>
              <a:rPr lang="en-US" sz="2400" dirty="0">
                <a:solidFill>
                  <a:prstClr val="black"/>
                </a:solidFill>
                <a:uFill>
                  <a:solidFill>
                    <a:prstClr val="white">
                      <a:lumMod val="85000"/>
                    </a:prstClr>
                  </a:solidFill>
                </a:uFill>
              </a:rPr>
              <a:t>don’t assume more responsibilities than delegated</a:t>
            </a:r>
          </a:p>
          <a:p>
            <a:pPr lvl="1">
              <a:lnSpc>
                <a:spcPct val="90000"/>
              </a:lnSpc>
              <a:tabLst>
                <a:tab pos="398463" algn="l"/>
                <a:tab pos="4459288" algn="l"/>
              </a:tabLst>
            </a:pPr>
            <a:endParaRPr lang="en-US" sz="2800" dirty="0">
              <a:solidFill>
                <a:prstClr val="black"/>
              </a:solidFill>
              <a:uFill>
                <a:solidFill>
                  <a:prstClr val="white">
                    <a:lumMod val="85000"/>
                  </a:prstClr>
                </a:solidFill>
              </a:uFill>
            </a:endParaRPr>
          </a:p>
          <a:p>
            <a:pPr marL="346075" lvl="1" indent="-338138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459288" algn="l"/>
              </a:tabLst>
            </a:pPr>
            <a:r>
              <a:rPr lang="en-US" sz="2800" dirty="0">
                <a:solidFill>
                  <a:prstClr val="black"/>
                </a:solidFill>
                <a:uFill>
                  <a:solidFill>
                    <a:prstClr val="white">
                      <a:lumMod val="85000"/>
                    </a:prstClr>
                  </a:solidFill>
                </a:uFill>
              </a:rPr>
              <a:t>Update in real-time.  Should be reviewed at every staff meeting.</a:t>
            </a:r>
          </a:p>
          <a:p>
            <a:pPr marL="346075" lvl="1" indent="-338138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459288" algn="l"/>
              </a:tabLst>
            </a:pPr>
            <a:endParaRPr lang="en-US" sz="2800" dirty="0">
              <a:solidFill>
                <a:prstClr val="black"/>
              </a:solidFill>
              <a:uFill>
                <a:solidFill>
                  <a:prstClr val="white">
                    <a:lumMod val="85000"/>
                  </a:prstClr>
                </a:solidFill>
              </a:uFill>
            </a:endParaRPr>
          </a:p>
          <a:p>
            <a:pPr marL="346075" lvl="1" indent="-338138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459288" algn="l"/>
              </a:tabLst>
            </a:pPr>
            <a:r>
              <a:rPr lang="en-US" sz="2800" dirty="0">
                <a:solidFill>
                  <a:prstClr val="black"/>
                </a:solidFill>
                <a:uFill>
                  <a:solidFill>
                    <a:prstClr val="white">
                      <a:lumMod val="85000"/>
                    </a:prstClr>
                  </a:solidFill>
                </a:uFill>
              </a:rPr>
              <a:t>Stay in your lane</a:t>
            </a:r>
          </a:p>
        </p:txBody>
      </p:sp>
    </p:spTree>
    <p:extLst>
      <p:ext uri="{BB962C8B-B14F-4D97-AF65-F5344CB8AC3E}">
        <p14:creationId xmlns:p14="http://schemas.microsoft.com/office/powerpoint/2010/main" val="69848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Know what applies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2800" dirty="0"/>
              <a:t>What requirements apply to your study?</a:t>
            </a:r>
          </a:p>
          <a:p>
            <a:pPr marL="1196975" lvl="2" indent="-342900">
              <a:spcBef>
                <a:spcPts val="18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"/>
              <a:tabLst>
                <a:tab pos="1376363" algn="l"/>
              </a:tabLst>
            </a:pPr>
            <a:r>
              <a:rPr lang="en-US" sz="3200" b="1" dirty="0"/>
              <a:t>Federal and State Regulations</a:t>
            </a:r>
          </a:p>
          <a:p>
            <a:pPr marL="1196975" lvl="2" indent="-342900">
              <a:spcBef>
                <a:spcPts val="18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"/>
              <a:tabLst>
                <a:tab pos="1376363" algn="l"/>
              </a:tabLst>
            </a:pPr>
            <a:r>
              <a:rPr lang="en-US" sz="3200" b="1" dirty="0"/>
              <a:t>Institutional Policies </a:t>
            </a:r>
          </a:p>
          <a:p>
            <a:pPr marL="1196975" lvl="2" indent="-342900">
              <a:spcBef>
                <a:spcPts val="18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"/>
              <a:tabLst>
                <a:tab pos="1376363" algn="l"/>
              </a:tabLst>
            </a:pPr>
            <a:r>
              <a:rPr lang="en-US" sz="3200" b="1" dirty="0"/>
              <a:t>Sponsor agreements/Contracts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841212"/>
            <a:ext cx="8153400" cy="5847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lvl="0" defTabSz="457200" fontAlgn="base">
              <a:spcBef>
                <a:spcPts val="1200"/>
              </a:spcBef>
              <a:spcAft>
                <a:spcPct val="0"/>
              </a:spcAft>
              <a:tabLst>
                <a:tab pos="7999413" algn="l"/>
              </a:tabLst>
            </a:pPr>
            <a:r>
              <a:rPr lang="en-US" sz="3200" b="1" dirty="0">
                <a:solidFill>
                  <a:prstClr val="black"/>
                </a:solidFill>
                <a:ea typeface="ＭＳ Ｐゴシック" charset="0"/>
              </a:rPr>
              <a:t>Understand what you are required to do. </a:t>
            </a:r>
            <a:endParaRPr lang="en-US" sz="28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92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4425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66"/>
                </a:solidFill>
              </a:rPr>
              <a:t>Know what you should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2819400"/>
            <a:ext cx="8229600" cy="4525963"/>
          </a:xfrm>
        </p:spPr>
        <p:txBody>
          <a:bodyPr>
            <a:noAutofit/>
          </a:bodyPr>
          <a:lstStyle/>
          <a:p>
            <a:pPr marL="1316038" lvl="2" indent="-461963">
              <a:spcBef>
                <a:spcPts val="2400"/>
              </a:spcBef>
              <a:buClr>
                <a:schemeClr val="accent2">
                  <a:lumMod val="75000"/>
                </a:schemeClr>
              </a:buClr>
              <a:buSzPct val="90000"/>
              <a:buFont typeface="Wingdings" pitchFamily="2" charset="2"/>
              <a:buChar char="þ"/>
              <a:tabLst>
                <a:tab pos="1376363" algn="l"/>
              </a:tabLst>
            </a:pPr>
            <a:r>
              <a:rPr lang="en-US" sz="3200" b="1" dirty="0" err="1"/>
              <a:t>IRB</a:t>
            </a:r>
            <a:r>
              <a:rPr lang="en-US" sz="3200" b="1" dirty="0"/>
              <a:t>-approved protocol</a:t>
            </a:r>
          </a:p>
          <a:p>
            <a:pPr marL="1316038" lvl="2" indent="-461963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90000"/>
              <a:buNone/>
              <a:tabLst>
                <a:tab pos="1316038" algn="l"/>
              </a:tabLst>
            </a:pPr>
            <a:r>
              <a:rPr lang="en-US" sz="2800" dirty="0"/>
              <a:t>		- </a:t>
            </a:r>
            <a:r>
              <a:rPr lang="en-US" dirty="0"/>
              <a:t>amendments, on-going practices</a:t>
            </a:r>
          </a:p>
          <a:p>
            <a:pPr marL="1316038" lvl="2" indent="-461963">
              <a:spcBef>
                <a:spcPts val="1800"/>
              </a:spcBef>
              <a:buClr>
                <a:schemeClr val="accent2">
                  <a:lumMod val="75000"/>
                </a:schemeClr>
              </a:buClr>
              <a:buSzPct val="90000"/>
              <a:buFont typeface="Wingdings" pitchFamily="2" charset="2"/>
              <a:buChar char="þ"/>
              <a:tabLst>
                <a:tab pos="1376363" algn="l"/>
              </a:tabLst>
            </a:pPr>
            <a:r>
              <a:rPr lang="en-US" sz="3200" b="1" dirty="0"/>
              <a:t>Sponsor/Investigator-level SOPs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727627"/>
            <a:ext cx="8153400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lvl="0" defTabSz="457200" fontAlgn="base">
              <a:spcBef>
                <a:spcPts val="1200"/>
              </a:spcBef>
              <a:spcAft>
                <a:spcPct val="0"/>
              </a:spcAft>
              <a:tabLst>
                <a:tab pos="1085850" algn="l"/>
                <a:tab pos="1768475" algn="l"/>
                <a:tab pos="7999413" algn="l"/>
              </a:tabLst>
            </a:pPr>
            <a:r>
              <a:rPr lang="en-US" sz="3200" b="1" dirty="0">
                <a:solidFill>
                  <a:prstClr val="black"/>
                </a:solidFill>
                <a:ea typeface="ＭＳ Ｐゴシック" charset="0"/>
              </a:rPr>
              <a:t>	</a:t>
            </a:r>
            <a:r>
              <a:rPr lang="en-US" sz="3600" b="1" dirty="0">
                <a:solidFill>
                  <a:prstClr val="black"/>
                </a:solidFill>
                <a:ea typeface="ＭＳ Ｐゴシック" charset="0"/>
              </a:rPr>
              <a:t>Say what you will do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410199"/>
            <a:ext cx="8153400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lvl="0" defTabSz="457200" fontAlgn="base">
              <a:spcBef>
                <a:spcPts val="1200"/>
              </a:spcBef>
              <a:spcAft>
                <a:spcPct val="0"/>
              </a:spcAft>
              <a:tabLst>
                <a:tab pos="1085850" algn="l"/>
                <a:tab pos="1828800" algn="l"/>
                <a:tab pos="7999413" algn="l"/>
              </a:tabLst>
            </a:pPr>
            <a:r>
              <a:rPr lang="en-US" sz="3600" b="1" dirty="0">
                <a:solidFill>
                  <a:prstClr val="black"/>
                </a:solidFill>
                <a:ea typeface="ＭＳ Ｐゴシック" charset="0"/>
              </a:rPr>
              <a:t>	… then do what you say</a:t>
            </a:r>
            <a:endParaRPr lang="en-US" sz="36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99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22915</TotalTime>
  <Words>1063</Words>
  <Application>Microsoft Macintosh PowerPoint</Application>
  <PresentationFormat>On-screen Show (4:3)</PresentationFormat>
  <Paragraphs>231</Paragraphs>
  <Slides>30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Brush Script MT</vt:lpstr>
      <vt:lpstr>ＭＳ Ｐゴシック</vt:lpstr>
      <vt:lpstr>Arial</vt:lpstr>
      <vt:lpstr>Ayuthaya</vt:lpstr>
      <vt:lpstr>Century Gothic</vt:lpstr>
      <vt:lpstr>Noteworthy Light</vt:lpstr>
      <vt:lpstr>Segoe Print</vt:lpstr>
      <vt:lpstr>Snap ITC</vt:lpstr>
      <vt:lpstr>Tahoma</vt:lpstr>
      <vt:lpstr>Times New Roman</vt:lpstr>
      <vt:lpstr>Tunga</vt:lpstr>
      <vt:lpstr>Viner Hand ITC</vt:lpstr>
      <vt:lpstr>Wingdings</vt:lpstr>
      <vt:lpstr>Soho</vt:lpstr>
      <vt:lpstr>Office Theme</vt:lpstr>
      <vt:lpstr>PowerPoint Presentation</vt:lpstr>
      <vt:lpstr>  EQuIP: Education &amp; Quality Improvement Program</vt:lpstr>
      <vt:lpstr>Our goal</vt:lpstr>
      <vt:lpstr>Helping our Research Coordinators</vt:lpstr>
      <vt:lpstr>PowerPoint Presentation</vt:lpstr>
      <vt:lpstr>PowerPoint Presentation</vt:lpstr>
      <vt:lpstr>Scope of Responsibility</vt:lpstr>
      <vt:lpstr>Know what applies</vt:lpstr>
      <vt:lpstr>Know what you should do</vt:lpstr>
      <vt:lpstr>PowerPoint Presentation</vt:lpstr>
      <vt:lpstr>Study Data: Conduct + Results</vt:lpstr>
      <vt:lpstr>Source Data</vt:lpstr>
      <vt:lpstr>Scenario</vt:lpstr>
      <vt:lpstr>When do you really need source</vt:lpstr>
      <vt:lpstr>PowerPoint Presentation</vt:lpstr>
      <vt:lpstr>Study Documents</vt:lpstr>
      <vt:lpstr>Subject Case History</vt:lpstr>
      <vt:lpstr>PowerPoint Presentation</vt:lpstr>
      <vt:lpstr>PowerPoint Presentation</vt:lpstr>
      <vt:lpstr>PowerPoint Presentation</vt:lpstr>
      <vt:lpstr>PowerPoint Presentation</vt:lpstr>
      <vt:lpstr>Time management</vt:lpstr>
      <vt:lpstr>PowerPoint Presentation</vt:lpstr>
      <vt:lpstr>Scenario</vt:lpstr>
      <vt:lpstr>Can you see the forest?</vt:lpstr>
      <vt:lpstr>PowerPoint Presentation</vt:lpstr>
      <vt:lpstr>Ask, ask, ask</vt:lpstr>
      <vt:lpstr>Study Tools and Templates</vt:lpstr>
      <vt:lpstr>Study Tools and Templates</vt:lpstr>
      <vt:lpstr>Questions?</vt:lpstr>
    </vt:vector>
  </TitlesOfParts>
  <Company>Children's Hospital Boston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Eunice Yim Newbert</dc:creator>
  <cp:lastModifiedBy>Eunice Newbert</cp:lastModifiedBy>
  <cp:revision>436</cp:revision>
  <cp:lastPrinted>2014-07-22T20:06:27Z</cp:lastPrinted>
  <dcterms:created xsi:type="dcterms:W3CDTF">2008-03-11T03:14:28Z</dcterms:created>
  <dcterms:modified xsi:type="dcterms:W3CDTF">2021-01-14T16:02:41Z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TC011594411033</vt:lpwstr>
  </property>
</Properties>
</file>